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Montserrat"/>
      <p:regular r:id="rId50"/>
      <p:bold r:id="rId51"/>
      <p:italic r:id="rId52"/>
      <p:boldItalic r:id="rId53"/>
    </p:embeddedFon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F8CAE3-C400-41E7-8931-E357EDFF3B8C}">
  <a:tblStyle styleId="{98F8CAE3-C400-41E7-8931-E357EDFF3B8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8"/>
          </a:solidFill>
        </a:fill>
      </a:tcStyle>
    </a:wholeTbl>
    <a:band1H>
      <a:tcTxStyle/>
      <a:tcStyle>
        <a:fill>
          <a:solidFill>
            <a:srgbClr val="CCCDCF"/>
          </a:solidFill>
        </a:fill>
      </a:tcStyle>
    </a:band1H>
    <a:band2H>
      <a:tcTxStyle/>
    </a:band2H>
    <a:band1V>
      <a:tcTxStyle/>
      <a:tcStyle>
        <a:fill>
          <a:solidFill>
            <a:srgbClr val="CCCDC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9F4FE50-FA29-4A91-8237-102458871EE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EFDB4B-DC28-4AE8-82CD-7861F552889C}"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CenturyGothic-bold.fntdata"/><Relationship Id="rId10" Type="http://schemas.openxmlformats.org/officeDocument/2006/relationships/slide" Target="slides/slide4.xml"/><Relationship Id="rId54" Type="http://schemas.openxmlformats.org/officeDocument/2006/relationships/font" Target="fonts/CenturyGothic-regular.fntdata"/><Relationship Id="rId13" Type="http://schemas.openxmlformats.org/officeDocument/2006/relationships/slide" Target="slides/slide7.xml"/><Relationship Id="rId57" Type="http://schemas.openxmlformats.org/officeDocument/2006/relationships/font" Target="fonts/CenturyGothic-boldItalic.fntdata"/><Relationship Id="rId12" Type="http://schemas.openxmlformats.org/officeDocument/2006/relationships/slide" Target="slides/slide6.xml"/><Relationship Id="rId56" Type="http://schemas.openxmlformats.org/officeDocument/2006/relationships/font" Target="fonts/CenturyGothic-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021eb25c9e8c0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021eb25c9e8c0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d9f72f057_0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3d9f72f057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d9f72f05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d9f72f05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d9f72f05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3d9f72f05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data will affect what comes out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d9f72f057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09550" lvl="0" marL="114300" rtl="0" algn="l">
              <a:lnSpc>
                <a:spcPct val="90000"/>
              </a:lnSpc>
              <a:spcBef>
                <a:spcPts val="0"/>
              </a:spcBef>
              <a:spcAft>
                <a:spcPts val="0"/>
              </a:spcAft>
              <a:buClr>
                <a:srgbClr val="4B4B4B"/>
              </a:buClr>
              <a:buSzPts val="1500"/>
              <a:buFont typeface="Montserrat"/>
              <a:buChar char="•"/>
            </a:pPr>
            <a:r>
              <a:rPr lang="en" sz="1500">
                <a:solidFill>
                  <a:srgbClr val="4B4B4B"/>
                </a:solidFill>
                <a:latin typeface="Montserrat"/>
                <a:ea typeface="Montserrat"/>
                <a:cs typeface="Montserrat"/>
                <a:sym typeface="Montserrat"/>
              </a:rPr>
              <a:t>Terms are usually functions that are zero within the desired range of a parameter, and increase exponentially as the parameter goes outside the range.</a:t>
            </a:r>
            <a:endParaRPr sz="1500">
              <a:solidFill>
                <a:srgbClr val="4B4B4B"/>
              </a:solidFill>
              <a:latin typeface="Montserrat"/>
              <a:ea typeface="Montserrat"/>
              <a:cs typeface="Montserrat"/>
              <a:sym typeface="Montserrat"/>
            </a:endParaRPr>
          </a:p>
          <a:p>
            <a:pPr indent="-209550" lvl="0" marL="114300" rtl="0" algn="l">
              <a:lnSpc>
                <a:spcPct val="90000"/>
              </a:lnSpc>
              <a:spcBef>
                <a:spcPts val="1000"/>
              </a:spcBef>
              <a:spcAft>
                <a:spcPts val="0"/>
              </a:spcAft>
              <a:buClr>
                <a:srgbClr val="4B4B4B"/>
              </a:buClr>
              <a:buSzPts val="1500"/>
              <a:buFont typeface="Montserrat"/>
              <a:buChar char="•"/>
            </a:pPr>
            <a:r>
              <a:rPr lang="en" sz="1500">
                <a:solidFill>
                  <a:srgbClr val="4B4B4B"/>
                </a:solidFill>
                <a:latin typeface="Montserrat"/>
                <a:ea typeface="Montserrat"/>
                <a:cs typeface="Montserrat"/>
                <a:sym typeface="Montserrat"/>
              </a:rPr>
              <a:t>The target range may be bounded on one or both sides.</a:t>
            </a:r>
            <a:endParaRPr sz="1500">
              <a:solidFill>
                <a:srgbClr val="4B4B4B"/>
              </a:solidFill>
              <a:latin typeface="Montserrat"/>
              <a:ea typeface="Montserrat"/>
              <a:cs typeface="Montserrat"/>
              <a:sym typeface="Montserrat"/>
            </a:endParaRPr>
          </a:p>
          <a:p>
            <a:pPr indent="-209550" lvl="0" marL="114300" rtl="0" algn="l">
              <a:lnSpc>
                <a:spcPct val="90000"/>
              </a:lnSpc>
              <a:spcBef>
                <a:spcPts val="1000"/>
              </a:spcBef>
              <a:spcAft>
                <a:spcPts val="1000"/>
              </a:spcAft>
              <a:buClr>
                <a:srgbClr val="4B4B4B"/>
              </a:buClr>
              <a:buSzPts val="1500"/>
              <a:buFont typeface="Montserrat"/>
              <a:buChar char="•"/>
            </a:pPr>
            <a:r>
              <a:rPr lang="en" sz="1500">
                <a:solidFill>
                  <a:srgbClr val="4B4B4B"/>
                </a:solidFill>
                <a:latin typeface="Montserrat"/>
                <a:ea typeface="Montserrat"/>
                <a:cs typeface="Montserrat"/>
                <a:sym typeface="Montserrat"/>
              </a:rPr>
              <a:t>Some parameters, such as the target potency value, may be allowed to contribute negative values to the cost. </a:t>
            </a:r>
            <a:endParaRPr/>
          </a:p>
        </p:txBody>
      </p:sp>
      <p:sp>
        <p:nvSpPr>
          <p:cNvPr id="449" name="Google Shape;449;g13d9f72f057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d9f72f057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each column heading</a:t>
            </a:r>
            <a:endParaRPr/>
          </a:p>
          <a:p>
            <a:pPr indent="0" lvl="0" marL="0" rtl="0" algn="l">
              <a:spcBef>
                <a:spcPts val="0"/>
              </a:spcBef>
              <a:spcAft>
                <a:spcPts val="0"/>
              </a:spcAft>
              <a:buNone/>
            </a:pPr>
            <a:r>
              <a:rPr lang="en"/>
              <a:t>Point out the other criteria besides the main models</a:t>
            </a:r>
            <a:endParaRPr/>
          </a:p>
          <a:p>
            <a:pPr indent="0" lvl="0" marL="0" rtl="0" algn="l">
              <a:spcBef>
                <a:spcPts val="0"/>
              </a:spcBef>
              <a:spcAft>
                <a:spcPts val="0"/>
              </a:spcAft>
              <a:buNone/>
            </a:pPr>
            <a:r>
              <a:rPr lang="en"/>
              <a:t>Remove off-target 2?</a:t>
            </a:r>
            <a:endParaRPr/>
          </a:p>
        </p:txBody>
      </p:sp>
      <p:sp>
        <p:nvSpPr>
          <p:cNvPr id="461" name="Google Shape;461;g13d9f72f057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d9f72f05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d9f72f05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d9f72f057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13d9f72f057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d9f72f05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d9f72f05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d9f72f057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4950" lvl="0" marL="342900" rtl="0" algn="l">
              <a:spcBef>
                <a:spcPts val="0"/>
              </a:spcBef>
              <a:spcAft>
                <a:spcPts val="0"/>
              </a:spcAft>
              <a:buClr>
                <a:schemeClr val="dk1"/>
              </a:buClr>
              <a:buSzPts val="1100"/>
              <a:buChar char="●"/>
            </a:pPr>
            <a:r>
              <a:rPr lang="en">
                <a:solidFill>
                  <a:schemeClr val="dk1"/>
                </a:solidFill>
              </a:rPr>
              <a:t>Compounds produced by first GMD runs had weird structures and crazy predicted pKi’s for H1 and M2.</a:t>
            </a:r>
            <a:endParaRPr>
              <a:solidFill>
                <a:schemeClr val="dk1"/>
              </a:solidFill>
            </a:endParaRPr>
          </a:p>
          <a:p>
            <a:pPr indent="-234950" lvl="0" marL="342900" rtl="0" algn="l">
              <a:spcBef>
                <a:spcPts val="0"/>
              </a:spcBef>
              <a:spcAft>
                <a:spcPts val="0"/>
              </a:spcAft>
              <a:buClr>
                <a:schemeClr val="dk1"/>
              </a:buClr>
              <a:buSzPts val="1100"/>
              <a:buChar char="●"/>
            </a:pPr>
            <a:r>
              <a:rPr lang="en">
                <a:solidFill>
                  <a:schemeClr val="dk1"/>
                </a:solidFill>
              </a:rPr>
              <a:t>Optimizing for H1 selectivity led to compounds far outside the applicability domain of the models. We needed to add some AD constraints to the GMD optimization.</a:t>
            </a:r>
            <a:endParaRPr/>
          </a:p>
        </p:txBody>
      </p:sp>
      <p:sp>
        <p:nvSpPr>
          <p:cNvPr id="491" name="Google Shape;491;g13d9f72f057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d9f72f057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13d9f72f057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d9d01c15f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d9d01c15f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d9f72f057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13d9f72f057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d9f72f05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d9f72f05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d9d01c15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d9d01c15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d9d01c15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d9d01c15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use the data we already have in the most thoughtful ways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d9d01c15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d9d01c15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d9d01c15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frame in silico drug design as a multi parameter optimization problem paired with active learning to improve and validate our predictors</a:t>
            </a:r>
            <a:endParaRPr/>
          </a:p>
        </p:txBody>
      </p:sp>
      <p:sp>
        <p:nvSpPr>
          <p:cNvPr id="552" name="Google Shape;552;g13d9d01c15f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d9d01c15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3d9d01c15f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3d9d01c15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3d9d01c15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suite of tools from curation &amp; EDA to model building &amp; inference</a:t>
            </a:r>
            <a:endParaRPr/>
          </a:p>
          <a:p>
            <a:pPr indent="0" lvl="0" marL="0" rtl="0" algn="l">
              <a:spcBef>
                <a:spcPts val="0"/>
              </a:spcBef>
              <a:spcAft>
                <a:spcPts val="0"/>
              </a:spcAft>
              <a:buNone/>
            </a:pPr>
            <a:r>
              <a:rPr lang="en"/>
              <a:t>Built in python on top of &amp; extends deepchem</a:t>
            </a:r>
            <a:endParaRPr/>
          </a:p>
          <a:p>
            <a:pPr indent="0" lvl="0" marL="0" rtl="0" algn="l">
              <a:spcBef>
                <a:spcPts val="0"/>
              </a:spcBef>
              <a:spcAft>
                <a:spcPts val="0"/>
              </a:spcAft>
              <a:buNone/>
            </a:pPr>
            <a:r>
              <a:rPr lang="en"/>
              <a:t>We work hard to integrate available deepchem models into our pipeline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d9d01c15f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d9d01c15f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d9d01c15f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13d9d01c15f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d9f72f05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d9f72f05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d9d01c15f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d9d01c15f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d9d01c15f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3d9d01c15f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d9d01c15f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3d9d01c15f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3d9d01c15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3d9d01c15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baseline we generally choose scaffold splitting and then further explore fingerprint splits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d9d01c15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d9d01c15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d9d01c15f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d9d01c15f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d9d01c15f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3d9d01c15f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3d9d01c15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13d9d01c15f_0_3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Still face the problem of validating new compounds or generating more data for this in vivo endpoint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d9d01c15f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d9d01c15f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3d9d01c15f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3d9d01c15f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d9d01c15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d9d01c15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3d9d01c15f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d9d01c15f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3d9d01c15f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3d9d01c15f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3d9d01c15f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d9d01c15f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3d9d01c15f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3d9d01c15f_0_1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13d9d01c15f_0_1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d9d01c15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frame in silico drug design as a multi parameter optimization problem paired with active learning to improve and validate our predictors</a:t>
            </a:r>
            <a:endParaRPr/>
          </a:p>
          <a:p>
            <a:pPr indent="0" lvl="0" marL="0" rtl="0" algn="l">
              <a:spcBef>
                <a:spcPts val="0"/>
              </a:spcBef>
              <a:spcAft>
                <a:spcPts val="0"/>
              </a:spcAft>
              <a:buNone/>
            </a:pPr>
            <a:r>
              <a:rPr lang="en"/>
              <a:t>Applying the platform to making molecules for work on cancer, infectious disease, and underserved needs in the public good</a:t>
            </a:r>
            <a:endParaRPr/>
          </a:p>
          <a:p>
            <a:pPr indent="0" lvl="0" marL="0" rtl="0" algn="l">
              <a:spcBef>
                <a:spcPts val="0"/>
              </a:spcBef>
              <a:spcAft>
                <a:spcPts val="0"/>
              </a:spcAft>
              <a:buNone/>
            </a:pPr>
            <a:r>
              <a:rPr lang="en"/>
              <a:t>We’ve built out this platform over the last few years and have of course run into challenges</a:t>
            </a:r>
            <a:endParaRPr/>
          </a:p>
        </p:txBody>
      </p:sp>
      <p:sp>
        <p:nvSpPr>
          <p:cNvPr id="258" name="Google Shape;258;g13d9d01c15f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d9f72f0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d9f72f0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d9f72f0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d9f72f0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MPO you are often pushing into new regions of chemical space that may be far from your training data</a:t>
            </a:r>
            <a:endParaRPr/>
          </a:p>
          <a:p>
            <a:pPr indent="0" lvl="0" marL="0" rtl="0" algn="l">
              <a:spcBef>
                <a:spcPts val="0"/>
              </a:spcBef>
              <a:spcAft>
                <a:spcPts val="0"/>
              </a:spcAft>
              <a:buNone/>
            </a:pPr>
            <a:r>
              <a:rPr lang="en"/>
              <a:t>Compounding this problem is the fact that any given parameter does not share the same training data as another parameter</a:t>
            </a:r>
            <a:endParaRPr/>
          </a:p>
          <a:p>
            <a:pPr indent="0" lvl="0" marL="0" rtl="0" algn="l">
              <a:spcBef>
                <a:spcPts val="0"/>
              </a:spcBef>
              <a:spcAft>
                <a:spcPts val="0"/>
              </a:spcAft>
              <a:buNone/>
            </a:pPr>
            <a:r>
              <a:rPr lang="en"/>
              <a:t>Pulling data from public sources compounds this problem even further -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d9f72f0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d9f72f0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d9f72f0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3d9f72f05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000000"/>
        </a:solidFill>
      </p:bgPr>
    </p:bg>
    <p:spTree>
      <p:nvGrpSpPr>
        <p:cNvPr id="11" name="Shape 11"/>
        <p:cNvGrpSpPr/>
        <p:nvPr/>
      </p:nvGrpSpPr>
      <p:grpSpPr>
        <a:xfrm>
          <a:off x="0" y="0"/>
          <a:ext cx="0" cy="0"/>
          <a:chOff x="0" y="0"/>
          <a:chExt cx="0" cy="0"/>
        </a:xfrm>
      </p:grpSpPr>
      <p:sp>
        <p:nvSpPr>
          <p:cNvPr id="12" name="Google Shape;12;p2"/>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3" name="Google Shape;13;p2"/>
          <p:cNvPicPr preferRelativeResize="0"/>
          <p:nvPr/>
        </p:nvPicPr>
        <p:blipFill rotWithShape="1">
          <a:blip r:embed="rId2">
            <a:alphaModFix/>
          </a:blip>
          <a:srcRect b="0" l="0" r="0" t="0"/>
          <a:stretch/>
        </p:blipFill>
        <p:spPr>
          <a:xfrm>
            <a:off x="1828800" y="1411599"/>
            <a:ext cx="5486403" cy="1482574"/>
          </a:xfrm>
          <a:prstGeom prst="rect">
            <a:avLst/>
          </a:prstGeom>
          <a:noFill/>
          <a:ln>
            <a:noFill/>
          </a:ln>
        </p:spPr>
      </p:pic>
      <p:sp>
        <p:nvSpPr>
          <p:cNvPr id="14" name="Google Shape;14;p2"/>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 name="Google Shape;15;p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 Slide">
    <p:bg>
      <p:bgPr>
        <a:solidFill>
          <a:srgbClr val="694790"/>
        </a:solidFill>
      </p:bgPr>
    </p:bg>
    <p:spTree>
      <p:nvGrpSpPr>
        <p:cNvPr id="64" name="Shape 64"/>
        <p:cNvGrpSpPr/>
        <p:nvPr/>
      </p:nvGrpSpPr>
      <p:grpSpPr>
        <a:xfrm>
          <a:off x="0" y="0"/>
          <a:ext cx="0" cy="0"/>
          <a:chOff x="0" y="0"/>
          <a:chExt cx="0" cy="0"/>
        </a:xfrm>
      </p:grpSpPr>
      <p:pic>
        <p:nvPicPr>
          <p:cNvPr id="65" name="Google Shape;65;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6" name="Google Shape;66;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11"/>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pic>
        <p:nvPicPr>
          <p:cNvPr id="68" name="Google Shape;68;p11"/>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
        <p:nvSpPr>
          <p:cNvPr id="69" name="Google Shape;69;p11"/>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1"/>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2_Title Slide">
    <p:bg>
      <p:bgPr>
        <a:solidFill>
          <a:srgbClr val="333C4F"/>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4" name="Google Shape;74;p12"/>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sp>
        <p:nvSpPr>
          <p:cNvPr id="75" name="Google Shape;75;p12"/>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2"/>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77" name="Google Shape;77;p12"/>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4">
  <p:cSld name="3_Title Slide">
    <p:bg>
      <p:bgPr>
        <a:solidFill>
          <a:srgbClr val="FFC519"/>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 name="Google Shape;81;p13"/>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sp>
        <p:nvSpPr>
          <p:cNvPr id="82" name="Google Shape;82;p13"/>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3"/>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84" name="Google Shape;84;p13"/>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5">
  <p:cSld name="5_Title Slide">
    <p:bg>
      <p:bgPr>
        <a:solidFill>
          <a:srgbClr val="000000"/>
        </a:solidFill>
      </p:bgPr>
    </p:bg>
    <p:spTree>
      <p:nvGrpSpPr>
        <p:cNvPr id="85" name="Shape 85"/>
        <p:cNvGrpSpPr/>
        <p:nvPr/>
      </p:nvGrpSpPr>
      <p:grpSpPr>
        <a:xfrm>
          <a:off x="0" y="0"/>
          <a:ext cx="0" cy="0"/>
          <a:chOff x="0" y="0"/>
          <a:chExt cx="0" cy="0"/>
        </a:xfrm>
      </p:grpSpPr>
      <p:sp>
        <p:nvSpPr>
          <p:cNvPr id="86" name="Google Shape;8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87" name="Google Shape;8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 name="Google Shape;88;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4"/>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sp>
        <p:nvSpPr>
          <p:cNvPr id="90" name="Google Shape;90;p14"/>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14"/>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92" name="Google Shape;92;p14"/>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6">
  <p:cSld name="4_Title Slide">
    <p:bg>
      <p:bgPr>
        <a:solidFill>
          <a:srgbClr val="EAE8E6"/>
        </a:solidFill>
      </p:bgPr>
    </p:bg>
    <p:spTree>
      <p:nvGrpSpPr>
        <p:cNvPr id="93" name="Shape 93"/>
        <p:cNvGrpSpPr/>
        <p:nvPr/>
      </p:nvGrpSpPr>
      <p:grpSpPr>
        <a:xfrm>
          <a:off x="0" y="0"/>
          <a:ext cx="0" cy="0"/>
          <a:chOff x="0" y="0"/>
          <a:chExt cx="0" cy="0"/>
        </a:xfrm>
      </p:grpSpPr>
      <p:pic>
        <p:nvPicPr>
          <p:cNvPr id="94" name="Google Shape;94;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5" name="Google Shape;95;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96" name="Google Shape;96;p15"/>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97" name="Google Shape;97;p15"/>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
        <p:nvSpPr>
          <p:cNvPr id="98" name="Google Shape;98;p15"/>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3800"/>
              <a:buFont typeface="Arial"/>
              <a:buNone/>
              <a:defRPr sz="38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9" name="Google Shape;99;p15"/>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700"/>
              <a:buNone/>
              <a:defRPr sz="17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7">
  <p:cSld name="7_Title Slide">
    <p:bg>
      <p:bgPr>
        <a:solidFill>
          <a:schemeClr val="accent5"/>
        </a:solidFill>
      </p:bgPr>
    </p:bg>
    <p:spTree>
      <p:nvGrpSpPr>
        <p:cNvPr id="100"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2" name="Google Shape;102;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3" name="Google Shape;103;p16"/>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sp>
        <p:nvSpPr>
          <p:cNvPr id="104" name="Google Shape;104;p16"/>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16"/>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06" name="Google Shape;106;p16"/>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1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800"/>
              <a:buFont typeface="Arial"/>
              <a:buNone/>
              <a:defRPr sz="38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17"/>
          <p:cNvSpPr txBox="1"/>
          <p:nvPr>
            <p:ph idx="1" type="body"/>
          </p:nvPr>
        </p:nvSpPr>
        <p:spPr>
          <a:xfrm>
            <a:off x="623888" y="3442098"/>
            <a:ext cx="7886700" cy="304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700"/>
              <a:buNone/>
              <a:defRPr sz="1700">
                <a:solidFill>
                  <a:schemeClr val="dk1"/>
                </a:solidFill>
              </a:defRPr>
            </a:lvl1pPr>
            <a:lvl2pPr indent="-228600" lvl="1" marL="914400" rtl="0" algn="l">
              <a:lnSpc>
                <a:spcPct val="90000"/>
              </a:lnSpc>
              <a:spcBef>
                <a:spcPts val="400"/>
              </a:spcBef>
              <a:spcAft>
                <a:spcPts val="0"/>
              </a:spcAft>
              <a:buClr>
                <a:srgbClr val="949494"/>
              </a:buClr>
              <a:buSzPts val="1500"/>
              <a:buNone/>
              <a:defRPr sz="1500">
                <a:solidFill>
                  <a:srgbClr val="949494"/>
                </a:solidFill>
              </a:defRPr>
            </a:lvl2pPr>
            <a:lvl3pPr indent="-228600" lvl="2" marL="1371600" rtl="0" algn="l">
              <a:lnSpc>
                <a:spcPct val="90000"/>
              </a:lnSpc>
              <a:spcBef>
                <a:spcPts val="400"/>
              </a:spcBef>
              <a:spcAft>
                <a:spcPts val="0"/>
              </a:spcAft>
              <a:buClr>
                <a:srgbClr val="949494"/>
              </a:buClr>
              <a:buSzPts val="1400"/>
              <a:buNone/>
              <a:defRPr sz="1400">
                <a:solidFill>
                  <a:srgbClr val="949494"/>
                </a:solidFill>
              </a:defRPr>
            </a:lvl3pPr>
            <a:lvl4pPr indent="-228600" lvl="3" marL="1828800" rtl="0" algn="l">
              <a:lnSpc>
                <a:spcPct val="90000"/>
              </a:lnSpc>
              <a:spcBef>
                <a:spcPts val="400"/>
              </a:spcBef>
              <a:spcAft>
                <a:spcPts val="0"/>
              </a:spcAft>
              <a:buClr>
                <a:srgbClr val="949494"/>
              </a:buClr>
              <a:buSzPts val="1200"/>
              <a:buNone/>
              <a:defRPr sz="1200">
                <a:solidFill>
                  <a:srgbClr val="949494"/>
                </a:solidFill>
              </a:defRPr>
            </a:lvl4pPr>
            <a:lvl5pPr indent="-228600" lvl="4" marL="2286000" rtl="0" algn="l">
              <a:lnSpc>
                <a:spcPct val="90000"/>
              </a:lnSpc>
              <a:spcBef>
                <a:spcPts val="400"/>
              </a:spcBef>
              <a:spcAft>
                <a:spcPts val="0"/>
              </a:spcAft>
              <a:buClr>
                <a:srgbClr val="949494"/>
              </a:buClr>
              <a:buSzPts val="1200"/>
              <a:buNone/>
              <a:defRPr sz="1200">
                <a:solidFill>
                  <a:srgbClr val="949494"/>
                </a:solidFill>
              </a:defRPr>
            </a:lvl5pPr>
            <a:lvl6pPr indent="-228600" lvl="5" marL="2743200" rtl="0" algn="l">
              <a:lnSpc>
                <a:spcPct val="90000"/>
              </a:lnSpc>
              <a:spcBef>
                <a:spcPts val="400"/>
              </a:spcBef>
              <a:spcAft>
                <a:spcPts val="0"/>
              </a:spcAft>
              <a:buClr>
                <a:srgbClr val="949494"/>
              </a:buClr>
              <a:buSzPts val="1200"/>
              <a:buNone/>
              <a:defRPr sz="1200">
                <a:solidFill>
                  <a:srgbClr val="949494"/>
                </a:solidFill>
              </a:defRPr>
            </a:lvl6pPr>
            <a:lvl7pPr indent="-228600" lvl="6" marL="3200400" rtl="0" algn="l">
              <a:lnSpc>
                <a:spcPct val="90000"/>
              </a:lnSpc>
              <a:spcBef>
                <a:spcPts val="400"/>
              </a:spcBef>
              <a:spcAft>
                <a:spcPts val="0"/>
              </a:spcAft>
              <a:buClr>
                <a:srgbClr val="949494"/>
              </a:buClr>
              <a:buSzPts val="1200"/>
              <a:buNone/>
              <a:defRPr sz="1200">
                <a:solidFill>
                  <a:srgbClr val="949494"/>
                </a:solidFill>
              </a:defRPr>
            </a:lvl7pPr>
            <a:lvl8pPr indent="-228600" lvl="7" marL="3657600" rtl="0" algn="l">
              <a:lnSpc>
                <a:spcPct val="90000"/>
              </a:lnSpc>
              <a:spcBef>
                <a:spcPts val="400"/>
              </a:spcBef>
              <a:spcAft>
                <a:spcPts val="0"/>
              </a:spcAft>
              <a:buClr>
                <a:srgbClr val="949494"/>
              </a:buClr>
              <a:buSzPts val="1200"/>
              <a:buNone/>
              <a:defRPr sz="1200">
                <a:solidFill>
                  <a:srgbClr val="949494"/>
                </a:solidFill>
              </a:defRPr>
            </a:lvl8pPr>
            <a:lvl9pPr indent="-228600" lvl="8" marL="4114800" rtl="0" algn="l">
              <a:lnSpc>
                <a:spcPct val="90000"/>
              </a:lnSpc>
              <a:spcBef>
                <a:spcPts val="400"/>
              </a:spcBef>
              <a:spcAft>
                <a:spcPts val="0"/>
              </a:spcAft>
              <a:buClr>
                <a:srgbClr val="949494"/>
              </a:buClr>
              <a:buSzPts val="1200"/>
              <a:buNone/>
              <a:defRPr sz="1200">
                <a:solidFill>
                  <a:srgbClr val="949494"/>
                </a:solidFill>
              </a:defRPr>
            </a:lvl9pPr>
          </a:lstStyle>
          <a:p/>
        </p:txBody>
      </p:sp>
      <p:sp>
        <p:nvSpPr>
          <p:cNvPr id="110" name="Google Shape;11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17"/>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12" name="Google Shape;112;p17"/>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p:cSld name="16_Title and Content">
    <p:spTree>
      <p:nvGrpSpPr>
        <p:cNvPr id="113" name="Shape 113"/>
        <p:cNvGrpSpPr/>
        <p:nvPr/>
      </p:nvGrpSpPr>
      <p:grpSpPr>
        <a:xfrm>
          <a:off x="0" y="0"/>
          <a:ext cx="0" cy="0"/>
          <a:chOff x="0" y="0"/>
          <a:chExt cx="0" cy="0"/>
        </a:xfrm>
      </p:grpSpPr>
      <p:sp>
        <p:nvSpPr>
          <p:cNvPr id="114" name="Google Shape;114;p18"/>
          <p:cNvSpPr txBox="1"/>
          <p:nvPr>
            <p:ph type="title"/>
          </p:nvPr>
        </p:nvSpPr>
        <p:spPr>
          <a:xfrm>
            <a:off x="342900" y="398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16" name="Google Shape;116;p18"/>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117" name="Google Shape;117;p18"/>
          <p:cNvSpPr txBox="1"/>
          <p:nvPr>
            <p:ph idx="1" type="body"/>
          </p:nvPr>
        </p:nvSpPr>
        <p:spPr>
          <a:xfrm>
            <a:off x="628650" y="923433"/>
            <a:ext cx="3886200" cy="3631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sp>
        <p:nvSpPr>
          <p:cNvPr id="118" name="Google Shape;118;p18"/>
          <p:cNvSpPr txBox="1"/>
          <p:nvPr>
            <p:ph idx="2" type="body"/>
          </p:nvPr>
        </p:nvSpPr>
        <p:spPr>
          <a:xfrm>
            <a:off x="4629150" y="923433"/>
            <a:ext cx="3886200" cy="3631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pic>
        <p:nvPicPr>
          <p:cNvPr id="119" name="Google Shape;119;p18"/>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0" name="Shape 120"/>
        <p:cNvGrpSpPr/>
        <p:nvPr/>
      </p:nvGrpSpPr>
      <p:grpSpPr>
        <a:xfrm>
          <a:off x="0" y="0"/>
          <a:ext cx="0" cy="0"/>
          <a:chOff x="0" y="0"/>
          <a:chExt cx="0" cy="0"/>
        </a:xfrm>
      </p:grpSpPr>
      <p:sp>
        <p:nvSpPr>
          <p:cNvPr id="121" name="Google Shape;121;p19"/>
          <p:cNvSpPr txBox="1"/>
          <p:nvPr>
            <p:ph type="title"/>
          </p:nvPr>
        </p:nvSpPr>
        <p:spPr>
          <a:xfrm>
            <a:off x="629841" y="342900"/>
            <a:ext cx="2949300" cy="1200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1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100000"/>
              </a:lnSpc>
              <a:spcBef>
                <a:spcPts val="800"/>
              </a:spcBef>
              <a:spcAft>
                <a:spcPts val="0"/>
              </a:spcAft>
              <a:buClr>
                <a:schemeClr val="dk1"/>
              </a:buClr>
              <a:buSzPts val="2400"/>
              <a:buChar char="•"/>
              <a:defRPr sz="2400">
                <a:solidFill>
                  <a:schemeClr val="dk1"/>
                </a:solidFill>
              </a:defRPr>
            </a:lvl1pPr>
            <a:lvl2pPr indent="-361950" lvl="1" marL="914400" rtl="0" algn="l">
              <a:lnSpc>
                <a:spcPct val="100000"/>
              </a:lnSpc>
              <a:spcBef>
                <a:spcPts val="400"/>
              </a:spcBef>
              <a:spcAft>
                <a:spcPts val="0"/>
              </a:spcAft>
              <a:buClr>
                <a:schemeClr val="dk1"/>
              </a:buClr>
              <a:buSzPts val="2100"/>
              <a:buChar char="•"/>
              <a:defRPr sz="2100">
                <a:solidFill>
                  <a:schemeClr val="dk1"/>
                </a:solidFill>
              </a:defRPr>
            </a:lvl2pPr>
            <a:lvl3pPr indent="-342900" lvl="2" marL="1371600" rtl="0" algn="l">
              <a:lnSpc>
                <a:spcPct val="100000"/>
              </a:lnSpc>
              <a:spcBef>
                <a:spcPts val="400"/>
              </a:spcBef>
              <a:spcAft>
                <a:spcPts val="0"/>
              </a:spcAft>
              <a:buClr>
                <a:schemeClr val="dk1"/>
              </a:buClr>
              <a:buSzPts val="1800"/>
              <a:buChar char="•"/>
              <a:defRPr sz="1800">
                <a:solidFill>
                  <a:schemeClr val="dk1"/>
                </a:solidFill>
              </a:defRPr>
            </a:lvl3pPr>
            <a:lvl4pPr indent="-323850" lvl="3" marL="1828800" rtl="0" algn="l">
              <a:lnSpc>
                <a:spcPct val="100000"/>
              </a:lnSpc>
              <a:spcBef>
                <a:spcPts val="400"/>
              </a:spcBef>
              <a:spcAft>
                <a:spcPts val="0"/>
              </a:spcAft>
              <a:buClr>
                <a:schemeClr val="dk1"/>
              </a:buClr>
              <a:buSzPts val="1500"/>
              <a:buChar char="•"/>
              <a:defRPr sz="1500">
                <a:solidFill>
                  <a:schemeClr val="dk1"/>
                </a:solidFill>
              </a:defRPr>
            </a:lvl4pPr>
            <a:lvl5pPr indent="-323850" lvl="4" marL="2286000" rtl="0" algn="l">
              <a:lnSpc>
                <a:spcPct val="100000"/>
              </a:lnSpc>
              <a:spcBef>
                <a:spcPts val="400"/>
              </a:spcBef>
              <a:spcAft>
                <a:spcPts val="0"/>
              </a:spcAft>
              <a:buClr>
                <a:schemeClr val="dk1"/>
              </a:buClr>
              <a:buSzPts val="1500"/>
              <a:buChar char="•"/>
              <a:defRPr sz="1500">
                <a:solidFill>
                  <a:schemeClr val="dk1"/>
                </a:solidFill>
              </a:defRPr>
            </a:lvl5pPr>
            <a:lvl6pPr indent="-323850" lvl="5" marL="2743200" rtl="0" algn="l">
              <a:lnSpc>
                <a:spcPct val="100000"/>
              </a:lnSpc>
              <a:spcBef>
                <a:spcPts val="400"/>
              </a:spcBef>
              <a:spcAft>
                <a:spcPts val="0"/>
              </a:spcAft>
              <a:buClr>
                <a:schemeClr val="dk1"/>
              </a:buClr>
              <a:buSzPts val="1500"/>
              <a:buChar char="•"/>
              <a:defRPr sz="1500"/>
            </a:lvl6pPr>
            <a:lvl7pPr indent="-323850" lvl="6" marL="3200400" rtl="0" algn="l">
              <a:lnSpc>
                <a:spcPct val="100000"/>
              </a:lnSpc>
              <a:spcBef>
                <a:spcPts val="400"/>
              </a:spcBef>
              <a:spcAft>
                <a:spcPts val="0"/>
              </a:spcAft>
              <a:buClr>
                <a:schemeClr val="dk1"/>
              </a:buClr>
              <a:buSzPts val="1500"/>
              <a:buChar char="•"/>
              <a:defRPr sz="1500"/>
            </a:lvl7pPr>
            <a:lvl8pPr indent="-323850" lvl="7" marL="3657600" rtl="0" algn="l">
              <a:lnSpc>
                <a:spcPct val="100000"/>
              </a:lnSpc>
              <a:spcBef>
                <a:spcPts val="400"/>
              </a:spcBef>
              <a:spcAft>
                <a:spcPts val="0"/>
              </a:spcAft>
              <a:buClr>
                <a:schemeClr val="dk1"/>
              </a:buClr>
              <a:buSzPts val="1500"/>
              <a:buChar char="•"/>
              <a:defRPr sz="1500"/>
            </a:lvl8pPr>
            <a:lvl9pPr indent="-323850" lvl="8" marL="4114800" rtl="0" algn="l">
              <a:lnSpc>
                <a:spcPct val="100000"/>
              </a:lnSpc>
              <a:spcBef>
                <a:spcPts val="400"/>
              </a:spcBef>
              <a:spcAft>
                <a:spcPts val="0"/>
              </a:spcAft>
              <a:buClr>
                <a:schemeClr val="dk1"/>
              </a:buClr>
              <a:buSzPts val="1500"/>
              <a:buChar char="•"/>
              <a:defRPr sz="1500"/>
            </a:lvl9pPr>
          </a:lstStyle>
          <a:p/>
        </p:txBody>
      </p:sp>
      <p:sp>
        <p:nvSpPr>
          <p:cNvPr id="123" name="Google Shape;123;p1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dk1"/>
              </a:buClr>
              <a:buSzPts val="1700"/>
              <a:buNone/>
              <a:defRPr sz="1700">
                <a:solidFill>
                  <a:schemeClr val="dk1"/>
                </a:solidFill>
              </a:defRPr>
            </a:lvl1pPr>
            <a:lvl2pPr indent="-228600" lvl="1" marL="914400" rtl="0" algn="l">
              <a:lnSpc>
                <a:spcPct val="100000"/>
              </a:lnSpc>
              <a:spcBef>
                <a:spcPts val="400"/>
              </a:spcBef>
              <a:spcAft>
                <a:spcPts val="0"/>
              </a:spcAft>
              <a:buClr>
                <a:schemeClr val="dk1"/>
              </a:buClr>
              <a:buSzPts val="1100"/>
              <a:buNone/>
              <a:defRPr sz="1100"/>
            </a:lvl2pPr>
            <a:lvl3pPr indent="-228600" lvl="2" marL="1371600" rtl="0" algn="l">
              <a:lnSpc>
                <a:spcPct val="100000"/>
              </a:lnSpc>
              <a:spcBef>
                <a:spcPts val="400"/>
              </a:spcBef>
              <a:spcAft>
                <a:spcPts val="0"/>
              </a:spcAft>
              <a:buClr>
                <a:schemeClr val="dk1"/>
              </a:buClr>
              <a:buSzPts val="900"/>
              <a:buNone/>
              <a:defRPr sz="900"/>
            </a:lvl3pPr>
            <a:lvl4pPr indent="-228600" lvl="3" marL="1828800" rtl="0" algn="l">
              <a:lnSpc>
                <a:spcPct val="100000"/>
              </a:lnSpc>
              <a:spcBef>
                <a:spcPts val="400"/>
              </a:spcBef>
              <a:spcAft>
                <a:spcPts val="0"/>
              </a:spcAft>
              <a:buClr>
                <a:schemeClr val="dk1"/>
              </a:buClr>
              <a:buSzPts val="800"/>
              <a:buNone/>
              <a:defRPr sz="800"/>
            </a:lvl4pPr>
            <a:lvl5pPr indent="-228600" lvl="4" marL="2286000" rtl="0" algn="l">
              <a:lnSpc>
                <a:spcPct val="100000"/>
              </a:lnSpc>
              <a:spcBef>
                <a:spcPts val="400"/>
              </a:spcBef>
              <a:spcAft>
                <a:spcPts val="0"/>
              </a:spcAft>
              <a:buClr>
                <a:schemeClr val="dk1"/>
              </a:buClr>
              <a:buSzPts val="800"/>
              <a:buNone/>
              <a:defRPr sz="800"/>
            </a:lvl5pPr>
            <a:lvl6pPr indent="-228600" lvl="5" marL="2743200" rtl="0" algn="l">
              <a:lnSpc>
                <a:spcPct val="100000"/>
              </a:lnSpc>
              <a:spcBef>
                <a:spcPts val="400"/>
              </a:spcBef>
              <a:spcAft>
                <a:spcPts val="0"/>
              </a:spcAft>
              <a:buClr>
                <a:schemeClr val="dk1"/>
              </a:buClr>
              <a:buSzPts val="800"/>
              <a:buNone/>
              <a:defRPr sz="800"/>
            </a:lvl6pPr>
            <a:lvl7pPr indent="-228600" lvl="6" marL="3200400" rtl="0" algn="l">
              <a:lnSpc>
                <a:spcPct val="100000"/>
              </a:lnSpc>
              <a:spcBef>
                <a:spcPts val="400"/>
              </a:spcBef>
              <a:spcAft>
                <a:spcPts val="0"/>
              </a:spcAft>
              <a:buClr>
                <a:schemeClr val="dk1"/>
              </a:buClr>
              <a:buSzPts val="800"/>
              <a:buNone/>
              <a:defRPr sz="800"/>
            </a:lvl7pPr>
            <a:lvl8pPr indent="-228600" lvl="7" marL="3657600" rtl="0" algn="l">
              <a:lnSpc>
                <a:spcPct val="100000"/>
              </a:lnSpc>
              <a:spcBef>
                <a:spcPts val="400"/>
              </a:spcBef>
              <a:spcAft>
                <a:spcPts val="0"/>
              </a:spcAft>
              <a:buClr>
                <a:schemeClr val="dk1"/>
              </a:buClr>
              <a:buSzPts val="800"/>
              <a:buNone/>
              <a:defRPr sz="800"/>
            </a:lvl8pPr>
            <a:lvl9pPr indent="-228600" lvl="8" marL="4114800" rtl="0" algn="l">
              <a:lnSpc>
                <a:spcPct val="100000"/>
              </a:lnSpc>
              <a:spcBef>
                <a:spcPts val="400"/>
              </a:spcBef>
              <a:spcAft>
                <a:spcPts val="0"/>
              </a:spcAft>
              <a:buClr>
                <a:schemeClr val="dk1"/>
              </a:buClr>
              <a:buSzPts val="800"/>
              <a:buNone/>
              <a:defRPr sz="800"/>
            </a:lvl9pPr>
          </a:lstStyle>
          <a:p/>
        </p:txBody>
      </p:sp>
      <p:sp>
        <p:nvSpPr>
          <p:cNvPr id="124" name="Google Shape;12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9"/>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26" name="Google Shape;126;p19"/>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4_Title Only">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20"/>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130" name="Google Shape;130;p20"/>
          <p:cNvSpPr txBox="1"/>
          <p:nvPr>
            <p:ph type="title"/>
          </p:nvPr>
        </p:nvSpPr>
        <p:spPr>
          <a:xfrm>
            <a:off x="342900" y="403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31" name="Google Shape;131;p20"/>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7_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342900" y="398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 name="Google Shape;18;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9" name="Google Shape;19;p3"/>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20" name="Google Shape;20;p3"/>
          <p:cNvSpPr txBox="1"/>
          <p:nvPr>
            <p:ph idx="1" type="body"/>
          </p:nvPr>
        </p:nvSpPr>
        <p:spPr>
          <a:xfrm>
            <a:off x="629850" y="896176"/>
            <a:ext cx="7885500" cy="3730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10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pic>
        <p:nvPicPr>
          <p:cNvPr id="21" name="Google Shape;21;p3"/>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4" name="Google Shape;134;p21"/>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35" name="Google Shape;135;p21"/>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17_Title and Content_1">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98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8" name="Google Shape;13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9" name="Google Shape;139;p22"/>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140" name="Google Shape;140;p22"/>
          <p:cNvSpPr txBox="1"/>
          <p:nvPr>
            <p:ph idx="1" type="body"/>
          </p:nvPr>
        </p:nvSpPr>
        <p:spPr>
          <a:xfrm>
            <a:off x="629850" y="914963"/>
            <a:ext cx="7885500" cy="37113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pic>
        <p:nvPicPr>
          <p:cNvPr id="141" name="Google Shape;141;p22"/>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42" name="Google Shape;142;p22"/>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29841" y="342900"/>
            <a:ext cx="2949300" cy="1200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5" name="Google Shape;145;p23"/>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dk1"/>
              </a:buClr>
              <a:buSzPts val="1700"/>
              <a:buNone/>
              <a:defRPr sz="1700">
                <a:solidFill>
                  <a:schemeClr val="dk1"/>
                </a:solidFill>
              </a:defRPr>
            </a:lvl1pPr>
            <a:lvl2pPr indent="-228600" lvl="1" marL="914400" rtl="0" algn="l">
              <a:lnSpc>
                <a:spcPct val="100000"/>
              </a:lnSpc>
              <a:spcBef>
                <a:spcPts val="400"/>
              </a:spcBef>
              <a:spcAft>
                <a:spcPts val="0"/>
              </a:spcAft>
              <a:buClr>
                <a:schemeClr val="dk1"/>
              </a:buClr>
              <a:buSzPts val="1100"/>
              <a:buNone/>
              <a:defRPr sz="1100"/>
            </a:lvl2pPr>
            <a:lvl3pPr indent="-228600" lvl="2" marL="1371600" rtl="0" algn="l">
              <a:lnSpc>
                <a:spcPct val="100000"/>
              </a:lnSpc>
              <a:spcBef>
                <a:spcPts val="400"/>
              </a:spcBef>
              <a:spcAft>
                <a:spcPts val="0"/>
              </a:spcAft>
              <a:buClr>
                <a:schemeClr val="dk1"/>
              </a:buClr>
              <a:buSzPts val="900"/>
              <a:buNone/>
              <a:defRPr sz="900"/>
            </a:lvl3pPr>
            <a:lvl4pPr indent="-228600" lvl="3" marL="1828800" rtl="0" algn="l">
              <a:lnSpc>
                <a:spcPct val="100000"/>
              </a:lnSpc>
              <a:spcBef>
                <a:spcPts val="400"/>
              </a:spcBef>
              <a:spcAft>
                <a:spcPts val="0"/>
              </a:spcAft>
              <a:buClr>
                <a:schemeClr val="dk1"/>
              </a:buClr>
              <a:buSzPts val="800"/>
              <a:buNone/>
              <a:defRPr sz="800"/>
            </a:lvl4pPr>
            <a:lvl5pPr indent="-228600" lvl="4" marL="2286000" rtl="0" algn="l">
              <a:lnSpc>
                <a:spcPct val="100000"/>
              </a:lnSpc>
              <a:spcBef>
                <a:spcPts val="400"/>
              </a:spcBef>
              <a:spcAft>
                <a:spcPts val="0"/>
              </a:spcAft>
              <a:buClr>
                <a:schemeClr val="dk1"/>
              </a:buClr>
              <a:buSzPts val="800"/>
              <a:buNone/>
              <a:defRPr sz="800"/>
            </a:lvl5pPr>
            <a:lvl6pPr indent="-228600" lvl="5" marL="2743200" rtl="0" algn="l">
              <a:lnSpc>
                <a:spcPct val="100000"/>
              </a:lnSpc>
              <a:spcBef>
                <a:spcPts val="400"/>
              </a:spcBef>
              <a:spcAft>
                <a:spcPts val="0"/>
              </a:spcAft>
              <a:buClr>
                <a:schemeClr val="dk1"/>
              </a:buClr>
              <a:buSzPts val="800"/>
              <a:buNone/>
              <a:defRPr sz="800"/>
            </a:lvl6pPr>
            <a:lvl7pPr indent="-228600" lvl="6" marL="3200400" rtl="0" algn="l">
              <a:lnSpc>
                <a:spcPct val="100000"/>
              </a:lnSpc>
              <a:spcBef>
                <a:spcPts val="400"/>
              </a:spcBef>
              <a:spcAft>
                <a:spcPts val="0"/>
              </a:spcAft>
              <a:buClr>
                <a:schemeClr val="dk1"/>
              </a:buClr>
              <a:buSzPts val="800"/>
              <a:buNone/>
              <a:defRPr sz="800"/>
            </a:lvl7pPr>
            <a:lvl8pPr indent="-228600" lvl="7" marL="3657600" rtl="0" algn="l">
              <a:lnSpc>
                <a:spcPct val="100000"/>
              </a:lnSpc>
              <a:spcBef>
                <a:spcPts val="400"/>
              </a:spcBef>
              <a:spcAft>
                <a:spcPts val="0"/>
              </a:spcAft>
              <a:buClr>
                <a:schemeClr val="dk1"/>
              </a:buClr>
              <a:buSzPts val="800"/>
              <a:buNone/>
              <a:defRPr sz="800"/>
            </a:lvl8pPr>
            <a:lvl9pPr indent="-228600" lvl="8" marL="4114800" rtl="0" algn="l">
              <a:lnSpc>
                <a:spcPct val="100000"/>
              </a:lnSpc>
              <a:spcBef>
                <a:spcPts val="400"/>
              </a:spcBef>
              <a:spcAft>
                <a:spcPts val="0"/>
              </a:spcAft>
              <a:buClr>
                <a:schemeClr val="dk1"/>
              </a:buClr>
              <a:buSzPts val="800"/>
              <a:buNone/>
              <a:defRPr sz="800"/>
            </a:lvl9pPr>
          </a:lstStyle>
          <a:p/>
        </p:txBody>
      </p:sp>
      <p:sp>
        <p:nvSpPr>
          <p:cNvPr id="146" name="Google Shape;146;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47" name="Google Shape;147;p23"/>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3"/>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1">
  <p:cSld name="16_Title and Content_1">
    <p:spTree>
      <p:nvGrpSpPr>
        <p:cNvPr id="149" name="Shape 149"/>
        <p:cNvGrpSpPr/>
        <p:nvPr/>
      </p:nvGrpSpPr>
      <p:grpSpPr>
        <a:xfrm>
          <a:off x="0" y="0"/>
          <a:ext cx="0" cy="0"/>
          <a:chOff x="0" y="0"/>
          <a:chExt cx="0" cy="0"/>
        </a:xfrm>
      </p:grpSpPr>
      <p:sp>
        <p:nvSpPr>
          <p:cNvPr id="150" name="Google Shape;150;p24"/>
          <p:cNvSpPr txBox="1"/>
          <p:nvPr>
            <p:ph type="title"/>
          </p:nvPr>
        </p:nvSpPr>
        <p:spPr>
          <a:xfrm>
            <a:off x="342900" y="398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1" name="Google Shape;15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52" name="Google Shape;152;p24"/>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153" name="Google Shape;153;p24"/>
          <p:cNvSpPr txBox="1"/>
          <p:nvPr>
            <p:ph idx="1" type="body"/>
          </p:nvPr>
        </p:nvSpPr>
        <p:spPr>
          <a:xfrm>
            <a:off x="628650" y="923433"/>
            <a:ext cx="3886200" cy="3631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sp>
        <p:nvSpPr>
          <p:cNvPr id="154" name="Google Shape;154;p24"/>
          <p:cNvSpPr txBox="1"/>
          <p:nvPr>
            <p:ph idx="2" type="body"/>
          </p:nvPr>
        </p:nvSpPr>
        <p:spPr>
          <a:xfrm>
            <a:off x="4629150" y="923433"/>
            <a:ext cx="3886200" cy="3631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chemeClr val="dk1"/>
              </a:buClr>
              <a:buSzPts val="2100"/>
              <a:buChar char="•"/>
              <a:defRPr>
                <a:solidFill>
                  <a:schemeClr val="dk1"/>
                </a:solidFill>
              </a:defRPr>
            </a:lvl1pPr>
            <a:lvl2pPr indent="-342900" lvl="1" marL="914400" rtl="0" algn="l">
              <a:lnSpc>
                <a:spcPct val="100000"/>
              </a:lnSpc>
              <a:spcBef>
                <a:spcPts val="400"/>
              </a:spcBef>
              <a:spcAft>
                <a:spcPts val="0"/>
              </a:spcAft>
              <a:buClr>
                <a:schemeClr val="dk1"/>
              </a:buClr>
              <a:buSzPts val="1800"/>
              <a:buChar char="•"/>
              <a:defRPr>
                <a:solidFill>
                  <a:schemeClr val="dk1"/>
                </a:solidFill>
              </a:defRPr>
            </a:lvl2pPr>
            <a:lvl3pPr indent="-323850" lvl="2" marL="1371600" rtl="0" algn="l">
              <a:lnSpc>
                <a:spcPct val="100000"/>
              </a:lnSpc>
              <a:spcBef>
                <a:spcPts val="400"/>
              </a:spcBef>
              <a:spcAft>
                <a:spcPts val="0"/>
              </a:spcAft>
              <a:buClr>
                <a:schemeClr val="dk1"/>
              </a:buClr>
              <a:buSzPts val="1500"/>
              <a:buChar char="•"/>
              <a:defRPr>
                <a:solidFill>
                  <a:schemeClr val="dk1"/>
                </a:solidFill>
              </a:defRPr>
            </a:lvl3pPr>
            <a:lvl4pPr indent="-317500" lvl="3" marL="1828800" rtl="0" algn="l">
              <a:lnSpc>
                <a:spcPct val="100000"/>
              </a:lnSpc>
              <a:spcBef>
                <a:spcPts val="400"/>
              </a:spcBef>
              <a:spcAft>
                <a:spcPts val="0"/>
              </a:spcAft>
              <a:buClr>
                <a:schemeClr val="dk1"/>
              </a:buClr>
              <a:buSzPts val="1400"/>
              <a:buChar char="•"/>
              <a:defRPr>
                <a:solidFill>
                  <a:schemeClr val="dk1"/>
                </a:solidFill>
              </a:defRPr>
            </a:lvl4pPr>
            <a:lvl5pPr indent="-317500" lvl="4" marL="2286000" rtl="0" algn="l">
              <a:lnSpc>
                <a:spcPct val="100000"/>
              </a:lnSpc>
              <a:spcBef>
                <a:spcPts val="400"/>
              </a:spcBef>
              <a:spcAft>
                <a:spcPts val="0"/>
              </a:spcAft>
              <a:buClr>
                <a:schemeClr val="dk1"/>
              </a:buClr>
              <a:buSzPts val="1400"/>
              <a:buChar char="•"/>
              <a:defRPr>
                <a:solidFill>
                  <a:schemeClr val="dk1"/>
                </a:solidFill>
              </a:defRPr>
            </a:lvl5pPr>
            <a:lvl6pPr indent="-317500" lvl="5" marL="2743200" rtl="0" algn="l">
              <a:lnSpc>
                <a:spcPct val="100000"/>
              </a:lnSpc>
              <a:spcBef>
                <a:spcPts val="400"/>
              </a:spcBef>
              <a:spcAft>
                <a:spcPts val="0"/>
              </a:spcAft>
              <a:buClr>
                <a:schemeClr val="dk1"/>
              </a:buClr>
              <a:buSzPts val="1400"/>
              <a:buChar char="•"/>
              <a:defRPr/>
            </a:lvl6pPr>
            <a:lvl7pPr indent="-317500" lvl="6" marL="3200400" rtl="0" algn="l">
              <a:lnSpc>
                <a:spcPct val="100000"/>
              </a:lnSpc>
              <a:spcBef>
                <a:spcPts val="400"/>
              </a:spcBef>
              <a:spcAft>
                <a:spcPts val="0"/>
              </a:spcAft>
              <a:buClr>
                <a:schemeClr val="dk1"/>
              </a:buClr>
              <a:buSzPts val="1400"/>
              <a:buChar char="•"/>
              <a:defRPr/>
            </a:lvl7pPr>
            <a:lvl8pPr indent="-317500" lvl="7" marL="3657600" rtl="0" algn="l">
              <a:lnSpc>
                <a:spcPct val="100000"/>
              </a:lnSpc>
              <a:spcBef>
                <a:spcPts val="400"/>
              </a:spcBef>
              <a:spcAft>
                <a:spcPts val="0"/>
              </a:spcAft>
              <a:buClr>
                <a:schemeClr val="dk1"/>
              </a:buClr>
              <a:buSzPts val="1400"/>
              <a:buChar char="•"/>
              <a:defRPr/>
            </a:lvl8pPr>
            <a:lvl9pPr indent="-317500" lvl="8" marL="4114800" rtl="0" algn="l">
              <a:lnSpc>
                <a:spcPct val="100000"/>
              </a:lnSpc>
              <a:spcBef>
                <a:spcPts val="400"/>
              </a:spcBef>
              <a:spcAft>
                <a:spcPts val="0"/>
              </a:spcAft>
              <a:buClr>
                <a:schemeClr val="dk1"/>
              </a:buClr>
              <a:buSzPts val="1400"/>
              <a:buChar char="•"/>
              <a:defRPr/>
            </a:lvl9pPr>
          </a:lstStyle>
          <a:p/>
        </p:txBody>
      </p:sp>
      <p:pic>
        <p:nvPicPr>
          <p:cNvPr id="155" name="Google Shape;155;p24"/>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56" name="Google Shape;156;p24"/>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1">
  <p:cSld name="OBJECT_WITH_CAPTION_TEXT_1">
    <p:spTree>
      <p:nvGrpSpPr>
        <p:cNvPr id="157" name="Shape 157"/>
        <p:cNvGrpSpPr/>
        <p:nvPr/>
      </p:nvGrpSpPr>
      <p:grpSpPr>
        <a:xfrm>
          <a:off x="0" y="0"/>
          <a:ext cx="0" cy="0"/>
          <a:chOff x="0" y="0"/>
          <a:chExt cx="0" cy="0"/>
        </a:xfrm>
      </p:grpSpPr>
      <p:sp>
        <p:nvSpPr>
          <p:cNvPr id="158" name="Google Shape;158;p25"/>
          <p:cNvSpPr txBox="1"/>
          <p:nvPr>
            <p:ph type="title"/>
          </p:nvPr>
        </p:nvSpPr>
        <p:spPr>
          <a:xfrm>
            <a:off x="629841" y="342900"/>
            <a:ext cx="2949300" cy="1200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9" name="Google Shape;159;p25"/>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100000"/>
              </a:lnSpc>
              <a:spcBef>
                <a:spcPts val="800"/>
              </a:spcBef>
              <a:spcAft>
                <a:spcPts val="0"/>
              </a:spcAft>
              <a:buClr>
                <a:schemeClr val="dk1"/>
              </a:buClr>
              <a:buSzPts val="2400"/>
              <a:buChar char="•"/>
              <a:defRPr sz="2400">
                <a:solidFill>
                  <a:schemeClr val="dk1"/>
                </a:solidFill>
              </a:defRPr>
            </a:lvl1pPr>
            <a:lvl2pPr indent="-361950" lvl="1" marL="914400" rtl="0" algn="l">
              <a:lnSpc>
                <a:spcPct val="100000"/>
              </a:lnSpc>
              <a:spcBef>
                <a:spcPts val="400"/>
              </a:spcBef>
              <a:spcAft>
                <a:spcPts val="0"/>
              </a:spcAft>
              <a:buClr>
                <a:schemeClr val="dk1"/>
              </a:buClr>
              <a:buSzPts val="2100"/>
              <a:buChar char="•"/>
              <a:defRPr sz="2100">
                <a:solidFill>
                  <a:schemeClr val="dk1"/>
                </a:solidFill>
              </a:defRPr>
            </a:lvl2pPr>
            <a:lvl3pPr indent="-342900" lvl="2" marL="1371600" rtl="0" algn="l">
              <a:lnSpc>
                <a:spcPct val="100000"/>
              </a:lnSpc>
              <a:spcBef>
                <a:spcPts val="400"/>
              </a:spcBef>
              <a:spcAft>
                <a:spcPts val="0"/>
              </a:spcAft>
              <a:buClr>
                <a:schemeClr val="dk1"/>
              </a:buClr>
              <a:buSzPts val="1800"/>
              <a:buChar char="•"/>
              <a:defRPr sz="1800">
                <a:solidFill>
                  <a:schemeClr val="dk1"/>
                </a:solidFill>
              </a:defRPr>
            </a:lvl3pPr>
            <a:lvl4pPr indent="-323850" lvl="3" marL="1828800" rtl="0" algn="l">
              <a:lnSpc>
                <a:spcPct val="100000"/>
              </a:lnSpc>
              <a:spcBef>
                <a:spcPts val="400"/>
              </a:spcBef>
              <a:spcAft>
                <a:spcPts val="0"/>
              </a:spcAft>
              <a:buClr>
                <a:schemeClr val="dk1"/>
              </a:buClr>
              <a:buSzPts val="1500"/>
              <a:buChar char="•"/>
              <a:defRPr sz="1500">
                <a:solidFill>
                  <a:schemeClr val="dk1"/>
                </a:solidFill>
              </a:defRPr>
            </a:lvl4pPr>
            <a:lvl5pPr indent="-323850" lvl="4" marL="2286000" rtl="0" algn="l">
              <a:lnSpc>
                <a:spcPct val="100000"/>
              </a:lnSpc>
              <a:spcBef>
                <a:spcPts val="400"/>
              </a:spcBef>
              <a:spcAft>
                <a:spcPts val="0"/>
              </a:spcAft>
              <a:buClr>
                <a:schemeClr val="dk1"/>
              </a:buClr>
              <a:buSzPts val="1500"/>
              <a:buChar char="•"/>
              <a:defRPr sz="1500">
                <a:solidFill>
                  <a:schemeClr val="dk1"/>
                </a:solidFill>
              </a:defRPr>
            </a:lvl5pPr>
            <a:lvl6pPr indent="-323850" lvl="5" marL="2743200" rtl="0" algn="l">
              <a:lnSpc>
                <a:spcPct val="100000"/>
              </a:lnSpc>
              <a:spcBef>
                <a:spcPts val="400"/>
              </a:spcBef>
              <a:spcAft>
                <a:spcPts val="0"/>
              </a:spcAft>
              <a:buClr>
                <a:schemeClr val="dk1"/>
              </a:buClr>
              <a:buSzPts val="1500"/>
              <a:buChar char="•"/>
              <a:defRPr sz="1500"/>
            </a:lvl6pPr>
            <a:lvl7pPr indent="-323850" lvl="6" marL="3200400" rtl="0" algn="l">
              <a:lnSpc>
                <a:spcPct val="100000"/>
              </a:lnSpc>
              <a:spcBef>
                <a:spcPts val="400"/>
              </a:spcBef>
              <a:spcAft>
                <a:spcPts val="0"/>
              </a:spcAft>
              <a:buClr>
                <a:schemeClr val="dk1"/>
              </a:buClr>
              <a:buSzPts val="1500"/>
              <a:buChar char="•"/>
              <a:defRPr sz="1500"/>
            </a:lvl7pPr>
            <a:lvl8pPr indent="-323850" lvl="7" marL="3657600" rtl="0" algn="l">
              <a:lnSpc>
                <a:spcPct val="100000"/>
              </a:lnSpc>
              <a:spcBef>
                <a:spcPts val="400"/>
              </a:spcBef>
              <a:spcAft>
                <a:spcPts val="0"/>
              </a:spcAft>
              <a:buClr>
                <a:schemeClr val="dk1"/>
              </a:buClr>
              <a:buSzPts val="1500"/>
              <a:buChar char="•"/>
              <a:defRPr sz="1500"/>
            </a:lvl8pPr>
            <a:lvl9pPr indent="-323850" lvl="8" marL="4114800" rtl="0" algn="l">
              <a:lnSpc>
                <a:spcPct val="100000"/>
              </a:lnSpc>
              <a:spcBef>
                <a:spcPts val="400"/>
              </a:spcBef>
              <a:spcAft>
                <a:spcPts val="0"/>
              </a:spcAft>
              <a:buClr>
                <a:schemeClr val="dk1"/>
              </a:buClr>
              <a:buSzPts val="1500"/>
              <a:buChar char="•"/>
              <a:defRPr sz="1500"/>
            </a:lvl9pPr>
          </a:lstStyle>
          <a:p/>
        </p:txBody>
      </p:sp>
      <p:sp>
        <p:nvSpPr>
          <p:cNvPr id="160" name="Google Shape;160;p25"/>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dk1"/>
              </a:buClr>
              <a:buSzPts val="1700"/>
              <a:buNone/>
              <a:defRPr sz="1700">
                <a:solidFill>
                  <a:schemeClr val="dk1"/>
                </a:solidFill>
              </a:defRPr>
            </a:lvl1pPr>
            <a:lvl2pPr indent="-228600" lvl="1" marL="914400" rtl="0" algn="l">
              <a:lnSpc>
                <a:spcPct val="100000"/>
              </a:lnSpc>
              <a:spcBef>
                <a:spcPts val="400"/>
              </a:spcBef>
              <a:spcAft>
                <a:spcPts val="0"/>
              </a:spcAft>
              <a:buClr>
                <a:schemeClr val="dk1"/>
              </a:buClr>
              <a:buSzPts val="1100"/>
              <a:buNone/>
              <a:defRPr sz="1100"/>
            </a:lvl2pPr>
            <a:lvl3pPr indent="-228600" lvl="2" marL="1371600" rtl="0" algn="l">
              <a:lnSpc>
                <a:spcPct val="100000"/>
              </a:lnSpc>
              <a:spcBef>
                <a:spcPts val="400"/>
              </a:spcBef>
              <a:spcAft>
                <a:spcPts val="0"/>
              </a:spcAft>
              <a:buClr>
                <a:schemeClr val="dk1"/>
              </a:buClr>
              <a:buSzPts val="900"/>
              <a:buNone/>
              <a:defRPr sz="900"/>
            </a:lvl3pPr>
            <a:lvl4pPr indent="-228600" lvl="3" marL="1828800" rtl="0" algn="l">
              <a:lnSpc>
                <a:spcPct val="100000"/>
              </a:lnSpc>
              <a:spcBef>
                <a:spcPts val="400"/>
              </a:spcBef>
              <a:spcAft>
                <a:spcPts val="0"/>
              </a:spcAft>
              <a:buClr>
                <a:schemeClr val="dk1"/>
              </a:buClr>
              <a:buSzPts val="800"/>
              <a:buNone/>
              <a:defRPr sz="800"/>
            </a:lvl4pPr>
            <a:lvl5pPr indent="-228600" lvl="4" marL="2286000" rtl="0" algn="l">
              <a:lnSpc>
                <a:spcPct val="100000"/>
              </a:lnSpc>
              <a:spcBef>
                <a:spcPts val="400"/>
              </a:spcBef>
              <a:spcAft>
                <a:spcPts val="0"/>
              </a:spcAft>
              <a:buClr>
                <a:schemeClr val="dk1"/>
              </a:buClr>
              <a:buSzPts val="800"/>
              <a:buNone/>
              <a:defRPr sz="800"/>
            </a:lvl5pPr>
            <a:lvl6pPr indent="-228600" lvl="5" marL="2743200" rtl="0" algn="l">
              <a:lnSpc>
                <a:spcPct val="100000"/>
              </a:lnSpc>
              <a:spcBef>
                <a:spcPts val="400"/>
              </a:spcBef>
              <a:spcAft>
                <a:spcPts val="0"/>
              </a:spcAft>
              <a:buClr>
                <a:schemeClr val="dk1"/>
              </a:buClr>
              <a:buSzPts val="800"/>
              <a:buNone/>
              <a:defRPr sz="800"/>
            </a:lvl6pPr>
            <a:lvl7pPr indent="-228600" lvl="6" marL="3200400" rtl="0" algn="l">
              <a:lnSpc>
                <a:spcPct val="100000"/>
              </a:lnSpc>
              <a:spcBef>
                <a:spcPts val="400"/>
              </a:spcBef>
              <a:spcAft>
                <a:spcPts val="0"/>
              </a:spcAft>
              <a:buClr>
                <a:schemeClr val="dk1"/>
              </a:buClr>
              <a:buSzPts val="800"/>
              <a:buNone/>
              <a:defRPr sz="800"/>
            </a:lvl7pPr>
            <a:lvl8pPr indent="-228600" lvl="7" marL="3657600" rtl="0" algn="l">
              <a:lnSpc>
                <a:spcPct val="100000"/>
              </a:lnSpc>
              <a:spcBef>
                <a:spcPts val="400"/>
              </a:spcBef>
              <a:spcAft>
                <a:spcPts val="0"/>
              </a:spcAft>
              <a:buClr>
                <a:schemeClr val="dk1"/>
              </a:buClr>
              <a:buSzPts val="800"/>
              <a:buNone/>
              <a:defRPr sz="800"/>
            </a:lvl8pPr>
            <a:lvl9pPr indent="-228600" lvl="8" marL="4114800" rtl="0" algn="l">
              <a:lnSpc>
                <a:spcPct val="100000"/>
              </a:lnSpc>
              <a:spcBef>
                <a:spcPts val="400"/>
              </a:spcBef>
              <a:spcAft>
                <a:spcPts val="0"/>
              </a:spcAft>
              <a:buClr>
                <a:schemeClr val="dk1"/>
              </a:buClr>
              <a:buSzPts val="800"/>
              <a:buNone/>
              <a:defRPr sz="800"/>
            </a:lvl9pPr>
          </a:lstStyle>
          <a:p/>
        </p:txBody>
      </p:sp>
      <p:sp>
        <p:nvSpPr>
          <p:cNvPr id="161" name="Google Shape;161;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62" name="Google Shape;162;p25"/>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25"/>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64" name="Google Shape;164;p25"/>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4_Title Only_1">
    <p:spTree>
      <p:nvGrpSpPr>
        <p:cNvPr id="165" name="Shape 165"/>
        <p:cNvGrpSpPr/>
        <p:nvPr/>
      </p:nvGrpSpPr>
      <p:grpSpPr>
        <a:xfrm>
          <a:off x="0" y="0"/>
          <a:ext cx="0" cy="0"/>
          <a:chOff x="0" y="0"/>
          <a:chExt cx="0" cy="0"/>
        </a:xfrm>
      </p:grpSpPr>
      <p:sp>
        <p:nvSpPr>
          <p:cNvPr id="166" name="Google Shape;16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67" name="Google Shape;167;p26"/>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
        <p:nvSpPr>
          <p:cNvPr id="168" name="Google Shape;168;p26"/>
          <p:cNvSpPr txBox="1"/>
          <p:nvPr>
            <p:ph type="title"/>
          </p:nvPr>
        </p:nvSpPr>
        <p:spPr>
          <a:xfrm>
            <a:off x="342900" y="40375"/>
            <a:ext cx="8400900" cy="417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69" name="Google Shape;169;p26"/>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70" name="Google Shape;170;p26"/>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1" name="Shape 171"/>
        <p:cNvGrpSpPr/>
        <p:nvPr/>
      </p:nvGrpSpPr>
      <p:grpSpPr>
        <a:xfrm>
          <a:off x="0" y="0"/>
          <a:ext cx="0" cy="0"/>
          <a:chOff x="0" y="0"/>
          <a:chExt cx="0" cy="0"/>
        </a:xfrm>
      </p:grpSpPr>
      <p:sp>
        <p:nvSpPr>
          <p:cNvPr id="172" name="Google Shape;17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74" name="Google Shape;174;p27"/>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75" name="Google Shape;175;p27"/>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1">
  <p:cSld name="PICTURE_WITH_CAPTION_TEXT_1">
    <p:spTree>
      <p:nvGrpSpPr>
        <p:cNvPr id="176" name="Shape 176"/>
        <p:cNvGrpSpPr/>
        <p:nvPr/>
      </p:nvGrpSpPr>
      <p:grpSpPr>
        <a:xfrm>
          <a:off x="0" y="0"/>
          <a:ext cx="0" cy="0"/>
          <a:chOff x="0" y="0"/>
          <a:chExt cx="0" cy="0"/>
        </a:xfrm>
      </p:grpSpPr>
      <p:sp>
        <p:nvSpPr>
          <p:cNvPr id="177" name="Google Shape;177;p28"/>
          <p:cNvSpPr txBox="1"/>
          <p:nvPr>
            <p:ph type="title"/>
          </p:nvPr>
        </p:nvSpPr>
        <p:spPr>
          <a:xfrm>
            <a:off x="629841" y="342900"/>
            <a:ext cx="2949300" cy="1200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400"/>
              <a:buFont typeface="Arial"/>
              <a:buNone/>
              <a:defRPr sz="2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8" name="Google Shape;178;p28"/>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chemeClr val="dk1"/>
              </a:buClr>
              <a:buSzPts val="1700"/>
              <a:buNone/>
              <a:defRPr sz="1700">
                <a:solidFill>
                  <a:schemeClr val="dk1"/>
                </a:solidFill>
              </a:defRPr>
            </a:lvl1pPr>
            <a:lvl2pPr indent="-228600" lvl="1" marL="914400" rtl="0" algn="l">
              <a:lnSpc>
                <a:spcPct val="100000"/>
              </a:lnSpc>
              <a:spcBef>
                <a:spcPts val="400"/>
              </a:spcBef>
              <a:spcAft>
                <a:spcPts val="0"/>
              </a:spcAft>
              <a:buClr>
                <a:schemeClr val="dk1"/>
              </a:buClr>
              <a:buSzPts val="1100"/>
              <a:buNone/>
              <a:defRPr sz="1100"/>
            </a:lvl2pPr>
            <a:lvl3pPr indent="-228600" lvl="2" marL="1371600" rtl="0" algn="l">
              <a:lnSpc>
                <a:spcPct val="100000"/>
              </a:lnSpc>
              <a:spcBef>
                <a:spcPts val="400"/>
              </a:spcBef>
              <a:spcAft>
                <a:spcPts val="0"/>
              </a:spcAft>
              <a:buClr>
                <a:schemeClr val="dk1"/>
              </a:buClr>
              <a:buSzPts val="900"/>
              <a:buNone/>
              <a:defRPr sz="900"/>
            </a:lvl3pPr>
            <a:lvl4pPr indent="-228600" lvl="3" marL="1828800" rtl="0" algn="l">
              <a:lnSpc>
                <a:spcPct val="100000"/>
              </a:lnSpc>
              <a:spcBef>
                <a:spcPts val="400"/>
              </a:spcBef>
              <a:spcAft>
                <a:spcPts val="0"/>
              </a:spcAft>
              <a:buClr>
                <a:schemeClr val="dk1"/>
              </a:buClr>
              <a:buSzPts val="800"/>
              <a:buNone/>
              <a:defRPr sz="800"/>
            </a:lvl4pPr>
            <a:lvl5pPr indent="-228600" lvl="4" marL="2286000" rtl="0" algn="l">
              <a:lnSpc>
                <a:spcPct val="100000"/>
              </a:lnSpc>
              <a:spcBef>
                <a:spcPts val="400"/>
              </a:spcBef>
              <a:spcAft>
                <a:spcPts val="0"/>
              </a:spcAft>
              <a:buClr>
                <a:schemeClr val="dk1"/>
              </a:buClr>
              <a:buSzPts val="800"/>
              <a:buNone/>
              <a:defRPr sz="800"/>
            </a:lvl5pPr>
            <a:lvl6pPr indent="-228600" lvl="5" marL="2743200" rtl="0" algn="l">
              <a:lnSpc>
                <a:spcPct val="100000"/>
              </a:lnSpc>
              <a:spcBef>
                <a:spcPts val="400"/>
              </a:spcBef>
              <a:spcAft>
                <a:spcPts val="0"/>
              </a:spcAft>
              <a:buClr>
                <a:schemeClr val="dk1"/>
              </a:buClr>
              <a:buSzPts val="800"/>
              <a:buNone/>
              <a:defRPr sz="800"/>
            </a:lvl6pPr>
            <a:lvl7pPr indent="-228600" lvl="6" marL="3200400" rtl="0" algn="l">
              <a:lnSpc>
                <a:spcPct val="100000"/>
              </a:lnSpc>
              <a:spcBef>
                <a:spcPts val="400"/>
              </a:spcBef>
              <a:spcAft>
                <a:spcPts val="0"/>
              </a:spcAft>
              <a:buClr>
                <a:schemeClr val="dk1"/>
              </a:buClr>
              <a:buSzPts val="800"/>
              <a:buNone/>
              <a:defRPr sz="800"/>
            </a:lvl7pPr>
            <a:lvl8pPr indent="-228600" lvl="7" marL="3657600" rtl="0" algn="l">
              <a:lnSpc>
                <a:spcPct val="100000"/>
              </a:lnSpc>
              <a:spcBef>
                <a:spcPts val="400"/>
              </a:spcBef>
              <a:spcAft>
                <a:spcPts val="0"/>
              </a:spcAft>
              <a:buClr>
                <a:schemeClr val="dk1"/>
              </a:buClr>
              <a:buSzPts val="800"/>
              <a:buNone/>
              <a:defRPr sz="800"/>
            </a:lvl8pPr>
            <a:lvl9pPr indent="-228600" lvl="8" marL="4114800" rtl="0" algn="l">
              <a:lnSpc>
                <a:spcPct val="100000"/>
              </a:lnSpc>
              <a:spcBef>
                <a:spcPts val="400"/>
              </a:spcBef>
              <a:spcAft>
                <a:spcPts val="0"/>
              </a:spcAft>
              <a:buClr>
                <a:schemeClr val="dk1"/>
              </a:buClr>
              <a:buSzPts val="800"/>
              <a:buNone/>
              <a:defRPr sz="800"/>
            </a:lvl9pPr>
          </a:lstStyle>
          <a:p/>
        </p:txBody>
      </p:sp>
      <p:sp>
        <p:nvSpPr>
          <p:cNvPr id="179" name="Google Shape;179;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80" name="Google Shape;180;p28"/>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181" name="Google Shape;181;p28"/>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
        <p:nvSpPr>
          <p:cNvPr id="182" name="Google Shape;182;p28"/>
          <p:cNvSpPr txBox="1"/>
          <p:nvPr/>
        </p:nvSpPr>
        <p:spPr>
          <a:xfrm>
            <a:off x="3634027" y="4793618"/>
            <a:ext cx="22359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900" u="none" cap="none" strike="noStrike">
                <a:solidFill>
                  <a:schemeClr val="dk1"/>
                </a:solidFill>
                <a:latin typeface="Montserrat"/>
                <a:ea typeface="Montserrat"/>
                <a:cs typeface="Montserrat"/>
                <a:sym typeface="Montserrat"/>
              </a:rPr>
              <a:t>PROTECTED CRADA INFORMATION</a:t>
            </a:r>
            <a:endParaRPr sz="1100">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183" name="Shape 183"/>
        <p:cNvGrpSpPr/>
        <p:nvPr/>
      </p:nvGrpSpPr>
      <p:grpSpPr>
        <a:xfrm>
          <a:off x="0" y="0"/>
          <a:ext cx="0" cy="0"/>
          <a:chOff x="0" y="0"/>
          <a:chExt cx="0" cy="0"/>
        </a:xfrm>
      </p:grpSpPr>
      <p:sp>
        <p:nvSpPr>
          <p:cNvPr id="184" name="Google Shape;184;p29"/>
          <p:cNvSpPr txBox="1"/>
          <p:nvPr>
            <p:ph type="title"/>
          </p:nvPr>
        </p:nvSpPr>
        <p:spPr>
          <a:xfrm>
            <a:off x="342900" y="83475"/>
            <a:ext cx="8400900" cy="417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400"/>
              <a:buFont typeface="Montserrat Medium"/>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5" name="Google Shape;185;p29"/>
          <p:cNvSpPr txBox="1"/>
          <p:nvPr>
            <p:ph idx="1" type="body"/>
          </p:nvPr>
        </p:nvSpPr>
        <p:spPr>
          <a:xfrm>
            <a:off x="628650" y="923433"/>
            <a:ext cx="7886700" cy="36312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29"/>
          <p:cNvSpPr txBox="1"/>
          <p:nvPr>
            <p:ph idx="12" type="sldNum"/>
          </p:nvPr>
        </p:nvSpPr>
        <p:spPr>
          <a:xfrm>
            <a:off x="645795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29"/>
          <p:cNvCxnSpPr/>
          <p:nvPr/>
        </p:nvCxnSpPr>
        <p:spPr>
          <a:xfrm>
            <a:off x="342900" y="4682888"/>
            <a:ext cx="8400900" cy="0"/>
          </a:xfrm>
          <a:prstGeom prst="straightConnector1">
            <a:avLst/>
          </a:prstGeom>
          <a:noFill/>
          <a:ln cap="flat" cmpd="sng" w="16500">
            <a:solidFill>
              <a:schemeClr val="dk1"/>
            </a:solidFill>
            <a:prstDash val="solid"/>
            <a:miter lim="800000"/>
            <a:headEnd len="sm" w="sm" type="none"/>
            <a:tailEnd len="sm" w="sm" type="none"/>
          </a:ln>
        </p:spPr>
      </p:cxnSp>
      <p:pic>
        <p:nvPicPr>
          <p:cNvPr id="188" name="Google Shape;188;p29"/>
          <p:cNvPicPr preferRelativeResize="0"/>
          <p:nvPr/>
        </p:nvPicPr>
        <p:blipFill rotWithShape="1">
          <a:blip r:embed="rId2">
            <a:alphaModFix/>
          </a:blip>
          <a:srcRect b="0" l="0" r="0" t="0"/>
          <a:stretch/>
        </p:blipFill>
        <p:spPr>
          <a:xfrm>
            <a:off x="342901" y="4786928"/>
            <a:ext cx="953919" cy="22113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1" name="Google Shape;191;p30"/>
          <p:cNvSpPr txBox="1"/>
          <p:nvPr>
            <p:ph idx="1" type="body"/>
          </p:nvPr>
        </p:nvSpPr>
        <p:spPr>
          <a:xfrm>
            <a:off x="3117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92" name="Google Shape;192;p30"/>
          <p:cNvSpPr txBox="1"/>
          <p:nvPr>
            <p:ph idx="2" type="body"/>
          </p:nvPr>
        </p:nvSpPr>
        <p:spPr>
          <a:xfrm>
            <a:off x="48324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93" name="Google Shape;193;p30"/>
          <p:cNvSpPr txBox="1"/>
          <p:nvPr>
            <p:ph idx="12" type="sldNum"/>
          </p:nvPr>
        </p:nvSpPr>
        <p:spPr>
          <a:xfrm>
            <a:off x="8490250" y="4681009"/>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18_Title Slide">
    <p:bg>
      <p:bgPr>
        <a:solidFill>
          <a:srgbClr val="6B4791"/>
        </a:solidFill>
      </p:bgPr>
    </p:bg>
    <p:spTree>
      <p:nvGrpSpPr>
        <p:cNvPr id="22" name="Shape 22"/>
        <p:cNvGrpSpPr/>
        <p:nvPr/>
      </p:nvGrpSpPr>
      <p:grpSpPr>
        <a:xfrm>
          <a:off x="0" y="0"/>
          <a:ext cx="0" cy="0"/>
          <a:chOff x="0" y="0"/>
          <a:chExt cx="0" cy="0"/>
        </a:xfrm>
      </p:grpSpPr>
      <p:sp>
        <p:nvSpPr>
          <p:cNvPr id="23" name="Google Shape;23;p4"/>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4" name="Google Shape;24;p4"/>
          <p:cNvSpPr/>
          <p:nvPr/>
        </p:nvSpPr>
        <p:spPr>
          <a:xfrm>
            <a:off x="4262814" y="1456040"/>
            <a:ext cx="69000" cy="1438200"/>
          </a:xfrm>
          <a:prstGeom prst="rect">
            <a:avLst/>
          </a:prstGeom>
          <a:solidFill>
            <a:srgbClr val="6B47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 name="Google Shape;25;p4"/>
          <p:cNvSpPr/>
          <p:nvPr/>
        </p:nvSpPr>
        <p:spPr>
          <a:xfrm rot="5400000">
            <a:off x="4981885" y="735918"/>
            <a:ext cx="69000" cy="1438200"/>
          </a:xfrm>
          <a:prstGeom prst="rect">
            <a:avLst/>
          </a:prstGeom>
          <a:solidFill>
            <a:srgbClr val="6B47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 name="Google Shape;26;p4"/>
          <p:cNvSpPr/>
          <p:nvPr/>
        </p:nvSpPr>
        <p:spPr>
          <a:xfrm>
            <a:off x="5731858" y="1423339"/>
            <a:ext cx="69000" cy="1438200"/>
          </a:xfrm>
          <a:prstGeom prst="rect">
            <a:avLst/>
          </a:prstGeom>
          <a:solidFill>
            <a:srgbClr val="6B47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7" name="Google Shape;27;p4"/>
          <p:cNvPicPr preferRelativeResize="0"/>
          <p:nvPr/>
        </p:nvPicPr>
        <p:blipFill rotWithShape="1">
          <a:blip r:embed="rId2">
            <a:alphaModFix/>
          </a:blip>
          <a:srcRect b="40898" l="23888" r="23987" t="39421"/>
          <a:stretch/>
        </p:blipFill>
        <p:spPr>
          <a:xfrm>
            <a:off x="1792280" y="1357931"/>
            <a:ext cx="5540675" cy="1568954"/>
          </a:xfrm>
          <a:prstGeom prst="rect">
            <a:avLst/>
          </a:prstGeom>
          <a:noFill/>
          <a:ln>
            <a:noFill/>
          </a:ln>
        </p:spPr>
      </p:pic>
      <p:sp>
        <p:nvSpPr>
          <p:cNvPr id="28" name="Google Shape;28;p4"/>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6" name="Google Shape;196;p31"/>
          <p:cNvSpPr txBox="1"/>
          <p:nvPr>
            <p:ph idx="12" type="sldNum"/>
          </p:nvPr>
        </p:nvSpPr>
        <p:spPr>
          <a:xfrm>
            <a:off x="8490250" y="4681009"/>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type="obj">
  <p:cSld name="OBJECT">
    <p:spTree>
      <p:nvGrpSpPr>
        <p:cNvPr id="197" name="Shape 197"/>
        <p:cNvGrpSpPr/>
        <p:nvPr/>
      </p:nvGrpSpPr>
      <p:grpSpPr>
        <a:xfrm>
          <a:off x="0" y="0"/>
          <a:ext cx="0" cy="0"/>
          <a:chOff x="0" y="0"/>
          <a:chExt cx="0" cy="0"/>
        </a:xfrm>
      </p:grpSpPr>
      <p:sp>
        <p:nvSpPr>
          <p:cNvPr id="198" name="Google Shape;198;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9" name="Google Shape;199;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1" name="Google Shape;201;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2" name="Google Shape;202;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er_beige">
  <p:cSld name="Poster_beige">
    <p:spTree>
      <p:nvGrpSpPr>
        <p:cNvPr id="203" name="Shape 20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04" name="Shape 204"/>
        <p:cNvGrpSpPr/>
        <p:nvPr/>
      </p:nvGrpSpPr>
      <p:grpSpPr>
        <a:xfrm>
          <a:off x="0" y="0"/>
          <a:ext cx="0" cy="0"/>
          <a:chOff x="0" y="0"/>
          <a:chExt cx="0" cy="0"/>
        </a:xfrm>
      </p:grpSpPr>
      <p:sp>
        <p:nvSpPr>
          <p:cNvPr id="205" name="Google Shape;205;p34"/>
          <p:cNvSpPr txBox="1"/>
          <p:nvPr>
            <p:ph idx="1" type="body"/>
          </p:nvPr>
        </p:nvSpPr>
        <p:spPr>
          <a:xfrm>
            <a:off x="369891" y="1035844"/>
            <a:ext cx="8232900" cy="3543300"/>
          </a:xfrm>
          <a:prstGeom prst="rect">
            <a:avLst/>
          </a:prstGeom>
          <a:noFill/>
          <a:ln>
            <a:noFill/>
          </a:ln>
        </p:spPr>
        <p:txBody>
          <a:bodyPr anchorCtr="0" anchor="t" bIns="0" lIns="0" spcFirstLastPara="1" rIns="68575" wrap="square" tIns="34275">
            <a:noAutofit/>
          </a:bodyPr>
          <a:lstStyle>
            <a:lvl1pPr indent="-298450" lvl="0" marL="457200" rtl="0" algn="l">
              <a:lnSpc>
                <a:spcPct val="192000"/>
              </a:lnSpc>
              <a:spcBef>
                <a:spcPts val="0"/>
              </a:spcBef>
              <a:spcAft>
                <a:spcPts val="0"/>
              </a:spcAft>
              <a:buSzPts val="1100"/>
              <a:buFont typeface="Arial"/>
              <a:buChar char="•"/>
              <a:defRPr/>
            </a:lvl1pPr>
            <a:lvl2pPr indent="-298450" lvl="1" marL="914400" rtl="0" algn="l">
              <a:lnSpc>
                <a:spcPct val="205714"/>
              </a:lnSpc>
              <a:spcBef>
                <a:spcPts val="900"/>
              </a:spcBef>
              <a:spcAft>
                <a:spcPts val="0"/>
              </a:spcAft>
              <a:buSzPts val="1100"/>
              <a:buChar char="•"/>
              <a:defRPr/>
            </a:lvl2pPr>
            <a:lvl3pPr indent="-298450" lvl="2" marL="1371600" rtl="0" algn="l">
              <a:lnSpc>
                <a:spcPct val="205714"/>
              </a:lnSpc>
              <a:spcBef>
                <a:spcPts val="900"/>
              </a:spcBef>
              <a:spcAft>
                <a:spcPts val="0"/>
              </a:spcAft>
              <a:buSzPts val="1100"/>
              <a:buFont typeface="Arial"/>
              <a:buChar char="•"/>
              <a:defRPr/>
            </a:lvl3pPr>
            <a:lvl4pPr indent="-298450" lvl="3" marL="1828800" rtl="0" algn="l">
              <a:lnSpc>
                <a:spcPct val="205714"/>
              </a:lnSpc>
              <a:spcBef>
                <a:spcPts val="900"/>
              </a:spcBef>
              <a:spcAft>
                <a:spcPts val="0"/>
              </a:spcAft>
              <a:buSzPts val="1100"/>
              <a:buFont typeface="Arial"/>
              <a:buChar char="•"/>
              <a:defRPr/>
            </a:lvl4pPr>
            <a:lvl5pPr indent="-298450" lvl="4" marL="2286000" rtl="0" algn="l">
              <a:lnSpc>
                <a:spcPct val="192000"/>
              </a:lnSpc>
              <a:spcBef>
                <a:spcPts val="900"/>
              </a:spcBef>
              <a:spcAft>
                <a:spcPts val="0"/>
              </a:spcAft>
              <a:buSzPts val="1100"/>
              <a:buFont typeface="Arial"/>
              <a:buChar char="•"/>
              <a:defRPr/>
            </a:lvl5pPr>
            <a:lvl6pPr indent="-317500" lvl="5" marL="2743200" rtl="0" algn="l">
              <a:lnSpc>
                <a:spcPct val="95000"/>
              </a:lnSpc>
              <a:spcBef>
                <a:spcPts val="900"/>
              </a:spcBef>
              <a:spcAft>
                <a:spcPts val="0"/>
              </a:spcAft>
              <a:buSzPts val="1400"/>
              <a:buChar char="•"/>
              <a:defRPr/>
            </a:lvl6pPr>
            <a:lvl7pPr indent="-317500" lvl="6" marL="3200400" rtl="0" algn="l">
              <a:lnSpc>
                <a:spcPct val="95000"/>
              </a:lnSpc>
              <a:spcBef>
                <a:spcPts val="600"/>
              </a:spcBef>
              <a:spcAft>
                <a:spcPts val="0"/>
              </a:spcAft>
              <a:buSzPts val="1400"/>
              <a:buChar char="•"/>
              <a:defRPr/>
            </a:lvl7pPr>
            <a:lvl8pPr indent="-317500" lvl="7" marL="3657600" rtl="0" algn="l">
              <a:lnSpc>
                <a:spcPct val="95000"/>
              </a:lnSpc>
              <a:spcBef>
                <a:spcPts val="600"/>
              </a:spcBef>
              <a:spcAft>
                <a:spcPts val="0"/>
              </a:spcAft>
              <a:buSzPts val="1400"/>
              <a:buChar char="•"/>
              <a:defRPr/>
            </a:lvl8pPr>
            <a:lvl9pPr indent="-317500" lvl="8" marL="4114800" rtl="0" algn="l">
              <a:lnSpc>
                <a:spcPct val="95000"/>
              </a:lnSpc>
              <a:spcBef>
                <a:spcPts val="600"/>
              </a:spcBef>
              <a:spcAft>
                <a:spcPts val="0"/>
              </a:spcAft>
              <a:buSzPts val="1400"/>
              <a:buChar char="•"/>
              <a:defRPr/>
            </a:lvl9pPr>
          </a:lstStyle>
          <a:p/>
        </p:txBody>
      </p:sp>
      <p:sp>
        <p:nvSpPr>
          <p:cNvPr id="206" name="Google Shape;206;p34"/>
          <p:cNvSpPr txBox="1"/>
          <p:nvPr>
            <p:ph type="title"/>
          </p:nvPr>
        </p:nvSpPr>
        <p:spPr>
          <a:xfrm>
            <a:off x="457200" y="164631"/>
            <a:ext cx="8229600" cy="756600"/>
          </a:xfrm>
          <a:prstGeom prst="rect">
            <a:avLst/>
          </a:prstGeom>
          <a:noFill/>
          <a:ln>
            <a:noFill/>
          </a:ln>
        </p:spPr>
        <p:txBody>
          <a:bodyPr anchorCtr="0" anchor="ctr" bIns="34275" lIns="0" spcFirstLastPara="1" rIns="34275" wrap="square" tIns="34275">
            <a:noAutofit/>
          </a:bodyPr>
          <a:lstStyle>
            <a:lvl1pPr lvl="0" rtl="0" algn="l">
              <a:lnSpc>
                <a:spcPct val="90000"/>
              </a:lnSpc>
              <a:spcBef>
                <a:spcPts val="0"/>
              </a:spcBef>
              <a:spcAft>
                <a:spcPts val="0"/>
              </a:spcAft>
              <a:buSzPts val="33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7" name="Shape 207"/>
        <p:cNvGrpSpPr/>
        <p:nvPr/>
      </p:nvGrpSpPr>
      <p:grpSpPr>
        <a:xfrm>
          <a:off x="0" y="0"/>
          <a:ext cx="0" cy="0"/>
          <a:chOff x="0" y="0"/>
          <a:chExt cx="0" cy="0"/>
        </a:xfrm>
      </p:grpSpPr>
      <p:sp>
        <p:nvSpPr>
          <p:cNvPr id="208" name="Google Shape;208;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9" name="Google Shape;209;p3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0" name="Google Shape;210;p3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1" name="Google Shape;211;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2" name="Google Shape;212;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3" name="Google Shape;213;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6" name="Google Shape;216;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217" name="Google Shape;217;p3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18" name="Shape 218"/>
        <p:cNvGrpSpPr/>
        <p:nvPr/>
      </p:nvGrpSpPr>
      <p:grpSpPr>
        <a:xfrm>
          <a:off x="0" y="0"/>
          <a:ext cx="0" cy="0"/>
          <a:chOff x="0" y="0"/>
          <a:chExt cx="0" cy="0"/>
        </a:xfrm>
      </p:grpSpPr>
      <p:sp>
        <p:nvSpPr>
          <p:cNvPr id="219" name="Google Shape;219;p3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800"/>
              <a:buFont typeface="Arial"/>
              <a:buNone/>
              <a:defRPr sz="38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0" name="Google Shape;220;p37"/>
          <p:cNvSpPr txBox="1"/>
          <p:nvPr>
            <p:ph idx="1" type="body"/>
          </p:nvPr>
        </p:nvSpPr>
        <p:spPr>
          <a:xfrm>
            <a:off x="623888" y="3442098"/>
            <a:ext cx="7886700" cy="304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700"/>
              <a:buNone/>
              <a:defRPr sz="1700">
                <a:solidFill>
                  <a:schemeClr val="dk1"/>
                </a:solidFill>
              </a:defRPr>
            </a:lvl1pPr>
            <a:lvl2pPr indent="-228600" lvl="1" marL="914400" rtl="0" algn="l">
              <a:lnSpc>
                <a:spcPct val="90000"/>
              </a:lnSpc>
              <a:spcBef>
                <a:spcPts val="400"/>
              </a:spcBef>
              <a:spcAft>
                <a:spcPts val="0"/>
              </a:spcAft>
              <a:buClr>
                <a:srgbClr val="949494"/>
              </a:buClr>
              <a:buSzPts val="1500"/>
              <a:buNone/>
              <a:defRPr sz="1500">
                <a:solidFill>
                  <a:srgbClr val="949494"/>
                </a:solidFill>
              </a:defRPr>
            </a:lvl2pPr>
            <a:lvl3pPr indent="-228600" lvl="2" marL="1371600" rtl="0" algn="l">
              <a:lnSpc>
                <a:spcPct val="90000"/>
              </a:lnSpc>
              <a:spcBef>
                <a:spcPts val="400"/>
              </a:spcBef>
              <a:spcAft>
                <a:spcPts val="0"/>
              </a:spcAft>
              <a:buClr>
                <a:srgbClr val="949494"/>
              </a:buClr>
              <a:buSzPts val="1400"/>
              <a:buNone/>
              <a:defRPr sz="1400">
                <a:solidFill>
                  <a:srgbClr val="949494"/>
                </a:solidFill>
              </a:defRPr>
            </a:lvl3pPr>
            <a:lvl4pPr indent="-228600" lvl="3" marL="1828800" rtl="0" algn="l">
              <a:lnSpc>
                <a:spcPct val="90000"/>
              </a:lnSpc>
              <a:spcBef>
                <a:spcPts val="400"/>
              </a:spcBef>
              <a:spcAft>
                <a:spcPts val="0"/>
              </a:spcAft>
              <a:buClr>
                <a:srgbClr val="949494"/>
              </a:buClr>
              <a:buSzPts val="1200"/>
              <a:buNone/>
              <a:defRPr sz="1200">
                <a:solidFill>
                  <a:srgbClr val="949494"/>
                </a:solidFill>
              </a:defRPr>
            </a:lvl4pPr>
            <a:lvl5pPr indent="-228600" lvl="4" marL="2286000" rtl="0" algn="l">
              <a:lnSpc>
                <a:spcPct val="90000"/>
              </a:lnSpc>
              <a:spcBef>
                <a:spcPts val="400"/>
              </a:spcBef>
              <a:spcAft>
                <a:spcPts val="0"/>
              </a:spcAft>
              <a:buClr>
                <a:srgbClr val="949494"/>
              </a:buClr>
              <a:buSzPts val="1200"/>
              <a:buNone/>
              <a:defRPr sz="1200">
                <a:solidFill>
                  <a:srgbClr val="949494"/>
                </a:solidFill>
              </a:defRPr>
            </a:lvl5pPr>
            <a:lvl6pPr indent="-228600" lvl="5" marL="2743200" rtl="0" algn="l">
              <a:lnSpc>
                <a:spcPct val="90000"/>
              </a:lnSpc>
              <a:spcBef>
                <a:spcPts val="400"/>
              </a:spcBef>
              <a:spcAft>
                <a:spcPts val="0"/>
              </a:spcAft>
              <a:buClr>
                <a:srgbClr val="949494"/>
              </a:buClr>
              <a:buSzPts val="1200"/>
              <a:buNone/>
              <a:defRPr sz="1200">
                <a:solidFill>
                  <a:srgbClr val="949494"/>
                </a:solidFill>
              </a:defRPr>
            </a:lvl6pPr>
            <a:lvl7pPr indent="-228600" lvl="6" marL="3200400" rtl="0" algn="l">
              <a:lnSpc>
                <a:spcPct val="90000"/>
              </a:lnSpc>
              <a:spcBef>
                <a:spcPts val="400"/>
              </a:spcBef>
              <a:spcAft>
                <a:spcPts val="0"/>
              </a:spcAft>
              <a:buClr>
                <a:srgbClr val="949494"/>
              </a:buClr>
              <a:buSzPts val="1200"/>
              <a:buNone/>
              <a:defRPr sz="1200">
                <a:solidFill>
                  <a:srgbClr val="949494"/>
                </a:solidFill>
              </a:defRPr>
            </a:lvl7pPr>
            <a:lvl8pPr indent="-228600" lvl="7" marL="3657600" rtl="0" algn="l">
              <a:lnSpc>
                <a:spcPct val="90000"/>
              </a:lnSpc>
              <a:spcBef>
                <a:spcPts val="400"/>
              </a:spcBef>
              <a:spcAft>
                <a:spcPts val="0"/>
              </a:spcAft>
              <a:buClr>
                <a:srgbClr val="949494"/>
              </a:buClr>
              <a:buSzPts val="1200"/>
              <a:buNone/>
              <a:defRPr sz="1200">
                <a:solidFill>
                  <a:srgbClr val="949494"/>
                </a:solidFill>
              </a:defRPr>
            </a:lvl8pPr>
            <a:lvl9pPr indent="-228600" lvl="8" marL="4114800" rtl="0" algn="l">
              <a:lnSpc>
                <a:spcPct val="90000"/>
              </a:lnSpc>
              <a:spcBef>
                <a:spcPts val="400"/>
              </a:spcBef>
              <a:spcAft>
                <a:spcPts val="0"/>
              </a:spcAft>
              <a:buClr>
                <a:srgbClr val="949494"/>
              </a:buClr>
              <a:buSzPts val="1200"/>
              <a:buNone/>
              <a:defRPr sz="1200">
                <a:solidFill>
                  <a:srgbClr val="949494"/>
                </a:solidFill>
              </a:defRPr>
            </a:lvl9pPr>
          </a:lstStyle>
          <a:p/>
        </p:txBody>
      </p:sp>
      <p:sp>
        <p:nvSpPr>
          <p:cNvPr id="221" name="Google Shape;221;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222" name="Google Shape;222;p37"/>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pic>
        <p:nvPicPr>
          <p:cNvPr id="223" name="Google Shape;223;p37"/>
          <p:cNvPicPr preferRelativeResize="0"/>
          <p:nvPr/>
        </p:nvPicPr>
        <p:blipFill rotWithShape="1">
          <a:blip r:embed="rId2">
            <a:alphaModFix/>
          </a:blip>
          <a:srcRect b="0" l="0" r="0" t="0"/>
          <a:stretch/>
        </p:blipFill>
        <p:spPr>
          <a:xfrm>
            <a:off x="342900" y="4786928"/>
            <a:ext cx="953919" cy="2211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14_Title Slide">
    <p:bg>
      <p:bgPr>
        <a:solidFill>
          <a:srgbClr val="333B4E"/>
        </a:solidFill>
      </p:bgPr>
    </p:bg>
    <p:spTree>
      <p:nvGrpSpPr>
        <p:cNvPr id="30" name="Shape 30"/>
        <p:cNvGrpSpPr/>
        <p:nvPr/>
      </p:nvGrpSpPr>
      <p:grpSpPr>
        <a:xfrm>
          <a:off x="0" y="0"/>
          <a:ext cx="0" cy="0"/>
          <a:chOff x="0" y="0"/>
          <a:chExt cx="0" cy="0"/>
        </a:xfrm>
      </p:grpSpPr>
      <p:sp>
        <p:nvSpPr>
          <p:cNvPr id="31" name="Google Shape;31;p5"/>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 name="Google Shape;32;p5"/>
          <p:cNvPicPr preferRelativeResize="0"/>
          <p:nvPr/>
        </p:nvPicPr>
        <p:blipFill rotWithShape="1">
          <a:blip r:embed="rId2">
            <a:alphaModFix/>
          </a:blip>
          <a:srcRect b="0" l="0" r="0" t="0"/>
          <a:stretch/>
        </p:blipFill>
        <p:spPr>
          <a:xfrm>
            <a:off x="1828176" y="1380558"/>
            <a:ext cx="5487649" cy="1574846"/>
          </a:xfrm>
          <a:prstGeom prst="rect">
            <a:avLst/>
          </a:prstGeom>
          <a:noFill/>
          <a:ln>
            <a:noFill/>
          </a:ln>
        </p:spPr>
      </p:pic>
      <p:sp>
        <p:nvSpPr>
          <p:cNvPr id="33" name="Google Shape;33;p5"/>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15_Title Slide">
    <p:bg>
      <p:bgPr>
        <a:solidFill>
          <a:srgbClr val="FFC617"/>
        </a:solidFill>
      </p:bgPr>
    </p:bg>
    <p:spTree>
      <p:nvGrpSpPr>
        <p:cNvPr id="35" name="Shape 35"/>
        <p:cNvGrpSpPr/>
        <p:nvPr/>
      </p:nvGrpSpPr>
      <p:grpSpPr>
        <a:xfrm>
          <a:off x="0" y="0"/>
          <a:ext cx="0" cy="0"/>
          <a:chOff x="0" y="0"/>
          <a:chExt cx="0" cy="0"/>
        </a:xfrm>
      </p:grpSpPr>
      <p:sp>
        <p:nvSpPr>
          <p:cNvPr id="36" name="Google Shape;36;p6"/>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7" name="Google Shape;37;p6"/>
          <p:cNvPicPr preferRelativeResize="0"/>
          <p:nvPr/>
        </p:nvPicPr>
        <p:blipFill rotWithShape="1">
          <a:blip r:embed="rId2">
            <a:alphaModFix/>
          </a:blip>
          <a:srcRect b="0" l="0" r="0" t="0"/>
          <a:stretch/>
        </p:blipFill>
        <p:spPr>
          <a:xfrm>
            <a:off x="1829423" y="1290781"/>
            <a:ext cx="5485152" cy="1664623"/>
          </a:xfrm>
          <a:prstGeom prst="rect">
            <a:avLst/>
          </a:prstGeom>
          <a:noFill/>
          <a:ln>
            <a:noFill/>
          </a:ln>
        </p:spPr>
      </p:pic>
      <p:sp>
        <p:nvSpPr>
          <p:cNvPr id="38" name="Google Shape;38;p6"/>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 name="Google Shape;39;p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16_Title Slide">
    <p:bg>
      <p:bgPr>
        <a:solidFill>
          <a:srgbClr val="000000"/>
        </a:solidFill>
      </p:bgPr>
    </p:bg>
    <p:spTree>
      <p:nvGrpSpPr>
        <p:cNvPr id="40" name="Shape 40"/>
        <p:cNvGrpSpPr/>
        <p:nvPr/>
      </p:nvGrpSpPr>
      <p:grpSpPr>
        <a:xfrm>
          <a:off x="0" y="0"/>
          <a:ext cx="0" cy="0"/>
          <a:chOff x="0" y="0"/>
          <a:chExt cx="0" cy="0"/>
        </a:xfrm>
      </p:grpSpPr>
      <p:sp>
        <p:nvSpPr>
          <p:cNvPr id="41" name="Google Shape;41;p7"/>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42" name="Google Shape;42;p7"/>
          <p:cNvPicPr preferRelativeResize="0"/>
          <p:nvPr/>
        </p:nvPicPr>
        <p:blipFill rotWithShape="1">
          <a:blip r:embed="rId2">
            <a:alphaModFix/>
          </a:blip>
          <a:srcRect b="0" l="0" r="0" t="0"/>
          <a:stretch/>
        </p:blipFill>
        <p:spPr>
          <a:xfrm>
            <a:off x="1828800" y="1456823"/>
            <a:ext cx="5486398" cy="1418983"/>
          </a:xfrm>
          <a:prstGeom prst="rect">
            <a:avLst/>
          </a:prstGeom>
          <a:noFill/>
          <a:ln>
            <a:noFill/>
          </a:ln>
        </p:spPr>
      </p:pic>
      <p:sp>
        <p:nvSpPr>
          <p:cNvPr id="43" name="Google Shape;43;p7"/>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 name="Google Shape;44;p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13_Title Slide">
    <p:bg>
      <p:bgPr>
        <a:solidFill>
          <a:srgbClr val="E9E8E6"/>
        </a:solidFill>
      </p:bgPr>
    </p:bg>
    <p:spTree>
      <p:nvGrpSpPr>
        <p:cNvPr id="45" name="Shape 45"/>
        <p:cNvGrpSpPr/>
        <p:nvPr/>
      </p:nvGrpSpPr>
      <p:grpSpPr>
        <a:xfrm>
          <a:off x="0" y="0"/>
          <a:ext cx="0" cy="0"/>
          <a:chOff x="0" y="0"/>
          <a:chExt cx="0" cy="0"/>
        </a:xfrm>
      </p:grpSpPr>
      <p:sp>
        <p:nvSpPr>
          <p:cNvPr id="46" name="Google Shape;46;p8"/>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dk1"/>
              </a:buClr>
              <a:buSzPts val="1500"/>
              <a:buNone/>
              <a:defRPr sz="15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47" name="Google Shape;47;p8"/>
          <p:cNvPicPr preferRelativeResize="0"/>
          <p:nvPr/>
        </p:nvPicPr>
        <p:blipFill rotWithShape="1">
          <a:blip r:embed="rId2">
            <a:alphaModFix/>
          </a:blip>
          <a:srcRect b="0" l="0" r="0" t="0"/>
          <a:stretch/>
        </p:blipFill>
        <p:spPr>
          <a:xfrm>
            <a:off x="1828176" y="1473590"/>
            <a:ext cx="5487645" cy="1371601"/>
          </a:xfrm>
          <a:prstGeom prst="rect">
            <a:avLst/>
          </a:prstGeom>
          <a:noFill/>
          <a:ln>
            <a:noFill/>
          </a:ln>
        </p:spPr>
      </p:pic>
      <p:sp>
        <p:nvSpPr>
          <p:cNvPr id="48" name="Google Shape;48;p8"/>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dk1"/>
              </a:buClr>
              <a:buSzPts val="1500"/>
              <a:buFont typeface="Arial"/>
              <a:buNone/>
              <a:defRPr sz="15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9" name="Google Shape;49;p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17_Title Slide">
    <p:bg>
      <p:bgPr>
        <a:solidFill>
          <a:srgbClr val="70C7BF"/>
        </a:solidFill>
      </p:bgPr>
    </p:bg>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0" l="0" r="0" t="3025"/>
          <a:stretch/>
        </p:blipFill>
        <p:spPr>
          <a:xfrm>
            <a:off x="0" y="0"/>
            <a:ext cx="9144002" cy="4433863"/>
          </a:xfrm>
          <a:prstGeom prst="rect">
            <a:avLst/>
          </a:prstGeom>
          <a:noFill/>
          <a:ln>
            <a:noFill/>
          </a:ln>
        </p:spPr>
      </p:pic>
      <p:sp>
        <p:nvSpPr>
          <p:cNvPr id="52" name="Google Shape;52;p9"/>
          <p:cNvSpPr/>
          <p:nvPr/>
        </p:nvSpPr>
        <p:spPr>
          <a:xfrm>
            <a:off x="0" y="2794850"/>
            <a:ext cx="9144000" cy="2348700"/>
          </a:xfrm>
          <a:prstGeom prst="rect">
            <a:avLst/>
          </a:prstGeom>
          <a:solidFill>
            <a:srgbClr val="70C7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 name="Google Shape;53;p9"/>
          <p:cNvSpPr txBox="1"/>
          <p:nvPr>
            <p:ph idx="1" type="subTitle"/>
          </p:nvPr>
        </p:nvSpPr>
        <p:spPr>
          <a:xfrm>
            <a:off x="2057400" y="3202784"/>
            <a:ext cx="5010300" cy="12417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4" name="Google Shape;54;p9"/>
          <p:cNvSpPr txBox="1"/>
          <p:nvPr>
            <p:ph type="ctrTitle"/>
          </p:nvPr>
        </p:nvSpPr>
        <p:spPr>
          <a:xfrm>
            <a:off x="2057400" y="2894174"/>
            <a:ext cx="5010300" cy="2760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0"/>
              </a:spcBef>
              <a:spcAft>
                <a:spcPts val="0"/>
              </a:spcAft>
              <a:buClr>
                <a:schemeClr val="lt1"/>
              </a:buClr>
              <a:buSzPts val="1500"/>
              <a:buFont typeface="Arial"/>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5" name="Google Shape;55;p9"/>
          <p:cNvSpPr/>
          <p:nvPr/>
        </p:nvSpPr>
        <p:spPr>
          <a:xfrm>
            <a:off x="0" y="0"/>
            <a:ext cx="9144000" cy="1543200"/>
          </a:xfrm>
          <a:prstGeom prst="rect">
            <a:avLst/>
          </a:prstGeom>
          <a:solidFill>
            <a:srgbClr val="70C7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6" name="Google Shape;56;p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6_Title Slide">
    <p:bg>
      <p:bgPr>
        <a:solidFill>
          <a:srgbClr val="000000"/>
        </a:solidFill>
      </p:bgPr>
    </p:bg>
    <p:spTree>
      <p:nvGrpSpPr>
        <p:cNvPr id="57"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0"/>
          <p:cNvSpPr txBox="1"/>
          <p:nvPr>
            <p:ph type="ctrTitle"/>
          </p:nvPr>
        </p:nvSpPr>
        <p:spPr>
          <a:xfrm>
            <a:off x="342900" y="2755670"/>
            <a:ext cx="4229100" cy="1594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0"/>
          <p:cNvSpPr txBox="1"/>
          <p:nvPr>
            <p:ph idx="1" type="subTitle"/>
          </p:nvPr>
        </p:nvSpPr>
        <p:spPr>
          <a:xfrm>
            <a:off x="342900" y="4350221"/>
            <a:ext cx="4229100" cy="29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lt1"/>
              </a:buClr>
              <a:buSzPts val="1700"/>
              <a:buNone/>
              <a:defRPr sz="17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1" name="Google Shape;61;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Arial"/>
                <a:ea typeface="Arial"/>
                <a:cs typeface="Arial"/>
                <a:sym typeface="Arial"/>
              </a:defRPr>
            </a:lvl1pPr>
            <a:lvl2pPr indent="0" lvl="1" marL="0" rtl="0" algn="r">
              <a:spcBef>
                <a:spcPts val="0"/>
              </a:spcBef>
              <a:buNone/>
              <a:defRPr sz="900">
                <a:solidFill>
                  <a:schemeClr val="lt1"/>
                </a:solidFill>
                <a:latin typeface="Arial"/>
                <a:ea typeface="Arial"/>
                <a:cs typeface="Arial"/>
                <a:sym typeface="Arial"/>
              </a:defRPr>
            </a:lvl2pPr>
            <a:lvl3pPr indent="0" lvl="2" marL="0" rtl="0" algn="r">
              <a:spcBef>
                <a:spcPts val="0"/>
              </a:spcBef>
              <a:buNone/>
              <a:defRPr sz="900">
                <a:solidFill>
                  <a:schemeClr val="lt1"/>
                </a:solidFill>
                <a:latin typeface="Arial"/>
                <a:ea typeface="Arial"/>
                <a:cs typeface="Arial"/>
                <a:sym typeface="Arial"/>
              </a:defRPr>
            </a:lvl3pPr>
            <a:lvl4pPr indent="0" lvl="3" marL="0" rtl="0" algn="r">
              <a:spcBef>
                <a:spcPts val="0"/>
              </a:spcBef>
              <a:buNone/>
              <a:defRPr sz="900">
                <a:solidFill>
                  <a:schemeClr val="lt1"/>
                </a:solidFill>
                <a:latin typeface="Arial"/>
                <a:ea typeface="Arial"/>
                <a:cs typeface="Arial"/>
                <a:sym typeface="Arial"/>
              </a:defRPr>
            </a:lvl4pPr>
            <a:lvl5pPr indent="0" lvl="4" marL="0" rtl="0" algn="r">
              <a:spcBef>
                <a:spcPts val="0"/>
              </a:spcBef>
              <a:buNone/>
              <a:defRPr sz="900">
                <a:solidFill>
                  <a:schemeClr val="lt1"/>
                </a:solidFill>
                <a:latin typeface="Arial"/>
                <a:ea typeface="Arial"/>
                <a:cs typeface="Arial"/>
                <a:sym typeface="Arial"/>
              </a:defRPr>
            </a:lvl5pPr>
            <a:lvl6pPr indent="0" lvl="5" marL="0" rtl="0" algn="r">
              <a:spcBef>
                <a:spcPts val="0"/>
              </a:spcBef>
              <a:buNone/>
              <a:defRPr sz="900">
                <a:solidFill>
                  <a:schemeClr val="lt1"/>
                </a:solidFill>
                <a:latin typeface="Arial"/>
                <a:ea typeface="Arial"/>
                <a:cs typeface="Arial"/>
                <a:sym typeface="Arial"/>
              </a:defRPr>
            </a:lvl6pPr>
            <a:lvl7pPr indent="0" lvl="6" marL="0" rtl="0" algn="r">
              <a:spcBef>
                <a:spcPts val="0"/>
              </a:spcBef>
              <a:buNone/>
              <a:defRPr sz="900">
                <a:solidFill>
                  <a:schemeClr val="lt1"/>
                </a:solidFill>
                <a:latin typeface="Arial"/>
                <a:ea typeface="Arial"/>
                <a:cs typeface="Arial"/>
                <a:sym typeface="Arial"/>
              </a:defRPr>
            </a:lvl7pPr>
            <a:lvl8pPr indent="0" lvl="7" marL="0" rtl="0" algn="r">
              <a:spcBef>
                <a:spcPts val="0"/>
              </a:spcBef>
              <a:buNone/>
              <a:defRPr sz="900">
                <a:solidFill>
                  <a:schemeClr val="lt1"/>
                </a:solidFill>
                <a:latin typeface="Arial"/>
                <a:ea typeface="Arial"/>
                <a:cs typeface="Arial"/>
                <a:sym typeface="Arial"/>
              </a:defRPr>
            </a:lvl8pPr>
            <a:lvl9pPr indent="0" lvl="8" marL="0" rt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2" name="Google Shape;62;p10"/>
          <p:cNvCxnSpPr/>
          <p:nvPr/>
        </p:nvCxnSpPr>
        <p:spPr>
          <a:xfrm>
            <a:off x="342900" y="4682888"/>
            <a:ext cx="8400900" cy="0"/>
          </a:xfrm>
          <a:prstGeom prst="straightConnector1">
            <a:avLst/>
          </a:prstGeom>
          <a:noFill/>
          <a:ln cap="flat" cmpd="sng" w="9525">
            <a:solidFill>
              <a:schemeClr val="lt1"/>
            </a:solidFill>
            <a:prstDash val="solid"/>
            <a:miter lim="800000"/>
            <a:headEnd len="sm" w="sm" type="none"/>
            <a:tailEnd len="sm" w="sm" type="none"/>
          </a:ln>
        </p:spPr>
      </p:cxnSp>
      <p:pic>
        <p:nvPicPr>
          <p:cNvPr id="63" name="Google Shape;63;p10"/>
          <p:cNvPicPr preferRelativeResize="0"/>
          <p:nvPr/>
        </p:nvPicPr>
        <p:blipFill rotWithShape="1">
          <a:blip r:embed="rId3">
            <a:alphaModFix/>
          </a:blip>
          <a:srcRect b="0" l="0" r="0" t="0"/>
          <a:stretch/>
        </p:blipFill>
        <p:spPr>
          <a:xfrm>
            <a:off x="342900" y="4793619"/>
            <a:ext cx="953919" cy="221130"/>
          </a:xfrm>
          <a:prstGeom prst="rect">
            <a:avLst/>
          </a:prstGeom>
          <a:noFill/>
          <a:ln>
            <a:noFill/>
          </a:ln>
        </p:spPr>
      </p:pic>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Montserrat"/>
              <a:buNone/>
              <a:defRPr i="0" sz="33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800"/>
              </a:spcBef>
              <a:spcAft>
                <a:spcPts val="0"/>
              </a:spcAft>
              <a:buClr>
                <a:schemeClr val="dk1"/>
              </a:buClr>
              <a:buSzPts val="2100"/>
              <a:buFont typeface="Montserrat"/>
              <a:buChar char="•"/>
              <a:defRPr i="0" sz="2100" u="none" cap="none" strike="noStrike">
                <a:solidFill>
                  <a:schemeClr val="dk1"/>
                </a:solidFill>
                <a:latin typeface="Montserrat"/>
                <a:ea typeface="Montserrat"/>
                <a:cs typeface="Montserrat"/>
                <a:sym typeface="Montserrat"/>
              </a:defRPr>
            </a:lvl1pPr>
            <a:lvl2pPr indent="-342900" lvl="1" marL="914400" marR="0" rtl="0" algn="l">
              <a:lnSpc>
                <a:spcPct val="100000"/>
              </a:lnSpc>
              <a:spcBef>
                <a:spcPts val="4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2pPr>
            <a:lvl3pPr indent="-323850" lvl="2" marL="1371600" marR="0" rtl="0" algn="l">
              <a:lnSpc>
                <a:spcPct val="100000"/>
              </a:lnSpc>
              <a:spcBef>
                <a:spcPts val="400"/>
              </a:spcBef>
              <a:spcAft>
                <a:spcPts val="0"/>
              </a:spcAft>
              <a:buClr>
                <a:schemeClr val="dk1"/>
              </a:buClr>
              <a:buSzPts val="1500"/>
              <a:buFont typeface="Montserrat"/>
              <a:buChar char="•"/>
              <a:defRPr i="0" sz="15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900" u="none" cap="none" strike="noStrike">
                <a:solidFill>
                  <a:srgbClr val="949494"/>
                </a:solidFill>
                <a:latin typeface="Montserrat"/>
                <a:ea typeface="Montserrat"/>
                <a:cs typeface="Montserrat"/>
                <a:sym typeface="Montserrat"/>
              </a:defRPr>
            </a:lvl1pPr>
            <a:lvl2pPr indent="0" lvl="1" marL="0" marR="0" rtl="0" algn="r">
              <a:spcBef>
                <a:spcPts val="0"/>
              </a:spcBef>
              <a:buNone/>
              <a:defRPr i="0" sz="900" u="none" cap="none" strike="noStrike">
                <a:solidFill>
                  <a:srgbClr val="949494"/>
                </a:solidFill>
                <a:latin typeface="Montserrat"/>
                <a:ea typeface="Montserrat"/>
                <a:cs typeface="Montserrat"/>
                <a:sym typeface="Montserrat"/>
              </a:defRPr>
            </a:lvl2pPr>
            <a:lvl3pPr indent="0" lvl="2" marL="0" marR="0" rtl="0" algn="r">
              <a:spcBef>
                <a:spcPts val="0"/>
              </a:spcBef>
              <a:buNone/>
              <a:defRPr i="0" sz="900" u="none" cap="none" strike="noStrike">
                <a:solidFill>
                  <a:srgbClr val="949494"/>
                </a:solidFill>
                <a:latin typeface="Montserrat"/>
                <a:ea typeface="Montserrat"/>
                <a:cs typeface="Montserrat"/>
                <a:sym typeface="Montserrat"/>
              </a:defRPr>
            </a:lvl3pPr>
            <a:lvl4pPr indent="0" lvl="3" marL="0" marR="0" rtl="0" algn="r">
              <a:spcBef>
                <a:spcPts val="0"/>
              </a:spcBef>
              <a:buNone/>
              <a:defRPr i="0" sz="900" u="none" cap="none" strike="noStrike">
                <a:solidFill>
                  <a:srgbClr val="949494"/>
                </a:solidFill>
                <a:latin typeface="Montserrat"/>
                <a:ea typeface="Montserrat"/>
                <a:cs typeface="Montserrat"/>
                <a:sym typeface="Montserrat"/>
              </a:defRPr>
            </a:lvl4pPr>
            <a:lvl5pPr indent="0" lvl="4" marL="0" marR="0" rtl="0" algn="r">
              <a:spcBef>
                <a:spcPts val="0"/>
              </a:spcBef>
              <a:buNone/>
              <a:defRPr i="0" sz="900" u="none" cap="none" strike="noStrike">
                <a:solidFill>
                  <a:srgbClr val="949494"/>
                </a:solidFill>
                <a:latin typeface="Montserrat"/>
                <a:ea typeface="Montserrat"/>
                <a:cs typeface="Montserrat"/>
                <a:sym typeface="Montserrat"/>
              </a:defRPr>
            </a:lvl5pPr>
            <a:lvl6pPr indent="0" lvl="5" marL="0" marR="0" rtl="0" algn="r">
              <a:spcBef>
                <a:spcPts val="0"/>
              </a:spcBef>
              <a:buNone/>
              <a:defRPr i="0" sz="900" u="none" cap="none" strike="noStrike">
                <a:solidFill>
                  <a:srgbClr val="949494"/>
                </a:solidFill>
                <a:latin typeface="Montserrat"/>
                <a:ea typeface="Montserrat"/>
                <a:cs typeface="Montserrat"/>
                <a:sym typeface="Montserrat"/>
              </a:defRPr>
            </a:lvl6pPr>
            <a:lvl7pPr indent="0" lvl="6" marL="0" marR="0" rtl="0" algn="r">
              <a:spcBef>
                <a:spcPts val="0"/>
              </a:spcBef>
              <a:buNone/>
              <a:defRPr i="0" sz="900" u="none" cap="none" strike="noStrike">
                <a:solidFill>
                  <a:srgbClr val="949494"/>
                </a:solidFill>
                <a:latin typeface="Montserrat"/>
                <a:ea typeface="Montserrat"/>
                <a:cs typeface="Montserrat"/>
                <a:sym typeface="Montserrat"/>
              </a:defRPr>
            </a:lvl7pPr>
            <a:lvl8pPr indent="0" lvl="7" marL="0" marR="0" rtl="0" algn="r">
              <a:spcBef>
                <a:spcPts val="0"/>
              </a:spcBef>
              <a:buNone/>
              <a:defRPr i="0" sz="900" u="none" cap="none" strike="noStrike">
                <a:solidFill>
                  <a:srgbClr val="949494"/>
                </a:solidFill>
                <a:latin typeface="Montserrat"/>
                <a:ea typeface="Montserrat"/>
                <a:cs typeface="Montserrat"/>
                <a:sym typeface="Montserrat"/>
              </a:defRPr>
            </a:lvl8pPr>
            <a:lvl9pPr indent="0" lvl="8" marL="0" marR="0" rtl="0" algn="r">
              <a:spcBef>
                <a:spcPts val="0"/>
              </a:spcBef>
              <a:buNone/>
              <a:defRPr i="0" sz="900" u="none" cap="none" strike="noStrike">
                <a:solidFill>
                  <a:srgbClr val="94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342900" y="4786928"/>
            <a:ext cx="953919" cy="221130"/>
          </a:xfrm>
          <a:prstGeom prst="rect">
            <a:avLst/>
          </a:prstGeom>
          <a:noFill/>
          <a:ln>
            <a:noFill/>
          </a:ln>
        </p:spPr>
      </p:pic>
      <p:cxnSp>
        <p:nvCxnSpPr>
          <p:cNvPr id="10" name="Google Shape;10;p1"/>
          <p:cNvCxnSpPr/>
          <p:nvPr/>
        </p:nvCxnSpPr>
        <p:spPr>
          <a:xfrm>
            <a:off x="342900" y="4682888"/>
            <a:ext cx="8400900" cy="0"/>
          </a:xfrm>
          <a:prstGeom prst="straightConnector1">
            <a:avLst/>
          </a:prstGeom>
          <a:noFill/>
          <a:ln cap="flat" cmpd="sng" w="9525">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1.jpg"/><Relationship Id="rId4" Type="http://schemas.openxmlformats.org/officeDocument/2006/relationships/image" Target="../media/image35.jpg"/><Relationship Id="rId5"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github.com/ATOMScience-org/AMP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ctrTitle"/>
          </p:nvPr>
        </p:nvSpPr>
        <p:spPr>
          <a:xfrm>
            <a:off x="2057400" y="2894174"/>
            <a:ext cx="5010300" cy="2760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1" lang="en" sz="1800"/>
              <a:t>In silico design and property prediction of small molecules</a:t>
            </a:r>
            <a:endParaRPr b="1" sz="1800"/>
          </a:p>
        </p:txBody>
      </p:sp>
      <p:sp>
        <p:nvSpPr>
          <p:cNvPr id="229" name="Google Shape;229;p38"/>
          <p:cNvSpPr txBox="1"/>
          <p:nvPr>
            <p:ph idx="1" type="subTitle"/>
          </p:nvPr>
        </p:nvSpPr>
        <p:spPr>
          <a:xfrm>
            <a:off x="2057400" y="3431384"/>
            <a:ext cx="5010300" cy="12417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lang="en"/>
              <a:t>Amanda Paulson, PhD</a:t>
            </a:r>
            <a:endParaRPr/>
          </a:p>
          <a:p>
            <a:pPr indent="0" lvl="0" marL="0" rtl="0" algn="r">
              <a:spcBef>
                <a:spcPts val="800"/>
              </a:spcBef>
              <a:spcAft>
                <a:spcPts val="0"/>
              </a:spcAft>
              <a:buNone/>
            </a:pPr>
            <a:r>
              <a:rPr lang="en"/>
              <a:t>ATOM Internship Seminar Series</a:t>
            </a:r>
            <a:endParaRPr/>
          </a:p>
          <a:p>
            <a:pPr indent="0" lvl="0" marL="0" rtl="0" algn="r">
              <a:spcBef>
                <a:spcPts val="800"/>
              </a:spcBef>
              <a:spcAft>
                <a:spcPts val="0"/>
              </a:spcAft>
              <a:buNone/>
            </a:pPr>
            <a:r>
              <a:rPr lang="en"/>
              <a:t>7/19/2022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idx="1" type="body"/>
          </p:nvPr>
        </p:nvSpPr>
        <p:spPr>
          <a:xfrm>
            <a:off x="6900" y="712925"/>
            <a:ext cx="4891500" cy="1161000"/>
          </a:xfrm>
          <a:prstGeom prst="rect">
            <a:avLst/>
          </a:prstGeom>
          <a:noFill/>
          <a:ln>
            <a:noFill/>
          </a:ln>
        </p:spPr>
        <p:txBody>
          <a:bodyPr anchorCtr="0" anchor="t" bIns="0" lIns="0" spcFirstLastPara="1" rIns="68575" wrap="square" tIns="34275">
            <a:normAutofit/>
          </a:bodyPr>
          <a:lstStyle/>
          <a:p>
            <a:pPr indent="-336550" lvl="0" marL="457200" rtl="0" algn="l">
              <a:lnSpc>
                <a:spcPct val="100000"/>
              </a:lnSpc>
              <a:spcBef>
                <a:spcPts val="1000"/>
              </a:spcBef>
              <a:spcAft>
                <a:spcPts val="1000"/>
              </a:spcAft>
              <a:buSzPts val="1700"/>
              <a:buChar char="•"/>
            </a:pPr>
            <a:r>
              <a:rPr b="0" lang="en" sz="1700"/>
              <a:t>A </a:t>
            </a:r>
            <a:r>
              <a:rPr b="0" lang="en" sz="1700" u="sng"/>
              <a:t>generative model</a:t>
            </a:r>
            <a:r>
              <a:rPr b="0" lang="en" sz="1700"/>
              <a:t> for proposing new chemical structures, often involving a latent space representation.</a:t>
            </a:r>
            <a:endParaRPr sz="1700"/>
          </a:p>
        </p:txBody>
      </p:sp>
      <p:sp>
        <p:nvSpPr>
          <p:cNvPr id="420" name="Google Shape;420;p47"/>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
        <p:nvSpPr>
          <p:cNvPr id="421" name="Google Shape;421;p47"/>
          <p:cNvSpPr txBox="1"/>
          <p:nvPr>
            <p:ph type="title"/>
          </p:nvPr>
        </p:nvSpPr>
        <p:spPr>
          <a:xfrm>
            <a:off x="311700" y="-1217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300"/>
              <a:t>Generative molecular design (GMD)</a:t>
            </a:r>
            <a:endParaRPr sz="3300"/>
          </a:p>
        </p:txBody>
      </p:sp>
      <p:pic>
        <p:nvPicPr>
          <p:cNvPr id="422" name="Google Shape;422;p47"/>
          <p:cNvPicPr preferRelativeResize="0"/>
          <p:nvPr/>
        </p:nvPicPr>
        <p:blipFill rotWithShape="1">
          <a:blip r:embed="rId3">
            <a:alphaModFix/>
          </a:blip>
          <a:srcRect b="0" l="0" r="62148" t="8240"/>
          <a:stretch/>
        </p:blipFill>
        <p:spPr>
          <a:xfrm>
            <a:off x="5890840" y="2299187"/>
            <a:ext cx="1413415" cy="1270825"/>
          </a:xfrm>
          <a:prstGeom prst="rect">
            <a:avLst/>
          </a:prstGeom>
          <a:noFill/>
          <a:ln>
            <a:noFill/>
          </a:ln>
        </p:spPr>
      </p:pic>
      <p:pic>
        <p:nvPicPr>
          <p:cNvPr id="423" name="Google Shape;423;p47"/>
          <p:cNvPicPr preferRelativeResize="0"/>
          <p:nvPr/>
        </p:nvPicPr>
        <p:blipFill rotWithShape="1">
          <a:blip r:embed="rId4">
            <a:alphaModFix/>
          </a:blip>
          <a:srcRect b="40886" l="4278" r="0" t="17930"/>
          <a:stretch/>
        </p:blipFill>
        <p:spPr>
          <a:xfrm>
            <a:off x="4329646" y="4032750"/>
            <a:ext cx="4535798" cy="400200"/>
          </a:xfrm>
          <a:prstGeom prst="rect">
            <a:avLst/>
          </a:prstGeom>
          <a:noFill/>
          <a:ln>
            <a:noFill/>
          </a:ln>
        </p:spPr>
      </p:pic>
      <p:grpSp>
        <p:nvGrpSpPr>
          <p:cNvPr id="424" name="Google Shape;424;p47"/>
          <p:cNvGrpSpPr/>
          <p:nvPr/>
        </p:nvGrpSpPr>
        <p:grpSpPr>
          <a:xfrm>
            <a:off x="5011648" y="528903"/>
            <a:ext cx="3972527" cy="1706272"/>
            <a:chOff x="5011648" y="528903"/>
            <a:chExt cx="3972527" cy="1706272"/>
          </a:xfrm>
        </p:grpSpPr>
        <p:pic>
          <p:nvPicPr>
            <p:cNvPr id="425" name="Google Shape;425;p47"/>
            <p:cNvPicPr preferRelativeResize="0"/>
            <p:nvPr/>
          </p:nvPicPr>
          <p:blipFill rotWithShape="1">
            <a:blip r:embed="rId5">
              <a:alphaModFix/>
            </a:blip>
            <a:srcRect b="0" l="0" r="0" t="0"/>
            <a:stretch/>
          </p:blipFill>
          <p:spPr>
            <a:xfrm flipH="1" rot="10800000">
              <a:off x="7291948" y="1157707"/>
              <a:ext cx="434324" cy="601040"/>
            </a:xfrm>
            <a:prstGeom prst="rect">
              <a:avLst/>
            </a:prstGeom>
            <a:noFill/>
            <a:ln>
              <a:noFill/>
            </a:ln>
          </p:spPr>
        </p:pic>
        <p:pic>
          <p:nvPicPr>
            <p:cNvPr id="426" name="Google Shape;426;p47"/>
            <p:cNvPicPr preferRelativeResize="0"/>
            <p:nvPr/>
          </p:nvPicPr>
          <p:blipFill rotWithShape="1">
            <a:blip r:embed="rId6">
              <a:alphaModFix/>
            </a:blip>
            <a:srcRect b="0" l="0" r="0" t="0"/>
            <a:stretch/>
          </p:blipFill>
          <p:spPr>
            <a:xfrm>
              <a:off x="5011648" y="1158178"/>
              <a:ext cx="410098" cy="600104"/>
            </a:xfrm>
            <a:prstGeom prst="rect">
              <a:avLst/>
            </a:prstGeom>
            <a:noFill/>
            <a:ln>
              <a:noFill/>
            </a:ln>
          </p:spPr>
        </p:pic>
        <p:pic>
          <p:nvPicPr>
            <p:cNvPr id="427" name="Google Shape;427;p47"/>
            <p:cNvPicPr preferRelativeResize="0"/>
            <p:nvPr/>
          </p:nvPicPr>
          <p:blipFill rotWithShape="1">
            <a:blip r:embed="rId7">
              <a:alphaModFix/>
            </a:blip>
            <a:srcRect b="0" l="0" r="0" t="0"/>
            <a:stretch/>
          </p:blipFill>
          <p:spPr>
            <a:xfrm>
              <a:off x="5650346" y="528903"/>
              <a:ext cx="1413002" cy="999749"/>
            </a:xfrm>
            <a:prstGeom prst="rect">
              <a:avLst/>
            </a:prstGeom>
            <a:noFill/>
            <a:ln>
              <a:noFill/>
            </a:ln>
          </p:spPr>
        </p:pic>
        <p:pic>
          <p:nvPicPr>
            <p:cNvPr id="428" name="Google Shape;428;p47"/>
            <p:cNvPicPr preferRelativeResize="0"/>
            <p:nvPr/>
          </p:nvPicPr>
          <p:blipFill>
            <a:blip r:embed="rId8">
              <a:alphaModFix/>
            </a:blip>
            <a:stretch>
              <a:fillRect/>
            </a:stretch>
          </p:blipFill>
          <p:spPr>
            <a:xfrm>
              <a:off x="5650350" y="1528650"/>
              <a:ext cx="1413000" cy="706525"/>
            </a:xfrm>
            <a:prstGeom prst="rect">
              <a:avLst/>
            </a:prstGeom>
            <a:noFill/>
            <a:ln>
              <a:noFill/>
            </a:ln>
          </p:spPr>
        </p:pic>
        <p:sp>
          <p:nvSpPr>
            <p:cNvPr id="429" name="Google Shape;429;p47"/>
            <p:cNvSpPr txBox="1"/>
            <p:nvPr/>
          </p:nvSpPr>
          <p:spPr>
            <a:xfrm>
              <a:off x="7726275" y="1042588"/>
              <a:ext cx="1257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JT-VAE w/</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genetic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algorithm</a:t>
              </a:r>
              <a:endParaRPr>
                <a:latin typeface="Montserrat"/>
                <a:ea typeface="Montserrat"/>
                <a:cs typeface="Montserrat"/>
                <a:sym typeface="Montserrat"/>
              </a:endParaRPr>
            </a:p>
          </p:txBody>
        </p:sp>
      </p:grpSp>
      <p:sp>
        <p:nvSpPr>
          <p:cNvPr id="430" name="Google Shape;430;p47"/>
          <p:cNvSpPr txBox="1"/>
          <p:nvPr>
            <p:ph idx="1" type="body"/>
          </p:nvPr>
        </p:nvSpPr>
        <p:spPr>
          <a:xfrm>
            <a:off x="6900" y="2254900"/>
            <a:ext cx="4891500" cy="1270800"/>
          </a:xfrm>
          <a:prstGeom prst="rect">
            <a:avLst/>
          </a:prstGeom>
          <a:noFill/>
          <a:ln>
            <a:noFill/>
          </a:ln>
        </p:spPr>
        <p:txBody>
          <a:bodyPr anchorCtr="0" anchor="t" bIns="0" lIns="0" spcFirstLastPara="1" rIns="68575" wrap="square" tIns="34275">
            <a:normAutofit/>
          </a:bodyPr>
          <a:lstStyle/>
          <a:p>
            <a:pPr indent="-336550" lvl="0" marL="457200" rtl="0" algn="l">
              <a:lnSpc>
                <a:spcPct val="100000"/>
              </a:lnSpc>
              <a:spcBef>
                <a:spcPts val="0"/>
              </a:spcBef>
              <a:spcAft>
                <a:spcPts val="0"/>
              </a:spcAft>
              <a:buSzPts val="1700"/>
              <a:buChar char="•"/>
            </a:pPr>
            <a:r>
              <a:rPr b="0" lang="en" sz="1700" u="sng"/>
              <a:t>Predictive models</a:t>
            </a:r>
            <a:r>
              <a:rPr b="0" lang="en" sz="1700"/>
              <a:t> to infer the properties of compounds given their structures. Can use either mechanistic or machine learning (ML) approaches.</a:t>
            </a:r>
            <a:endParaRPr sz="1700"/>
          </a:p>
        </p:txBody>
      </p:sp>
      <p:sp>
        <p:nvSpPr>
          <p:cNvPr id="431" name="Google Shape;431;p47"/>
          <p:cNvSpPr txBox="1"/>
          <p:nvPr>
            <p:ph idx="1" type="body"/>
          </p:nvPr>
        </p:nvSpPr>
        <p:spPr>
          <a:xfrm>
            <a:off x="6900" y="3601900"/>
            <a:ext cx="4891500" cy="1161000"/>
          </a:xfrm>
          <a:prstGeom prst="rect">
            <a:avLst/>
          </a:prstGeom>
          <a:noFill/>
          <a:ln>
            <a:noFill/>
          </a:ln>
        </p:spPr>
        <p:txBody>
          <a:bodyPr anchorCtr="0" anchor="t" bIns="0" lIns="0" spcFirstLastPara="1" rIns="68575" wrap="square" tIns="34275">
            <a:normAutofit/>
          </a:bodyPr>
          <a:lstStyle/>
          <a:p>
            <a:pPr indent="-336550" lvl="0" marL="457200" rtl="0" algn="l">
              <a:lnSpc>
                <a:spcPct val="100000"/>
              </a:lnSpc>
              <a:spcBef>
                <a:spcPts val="0"/>
              </a:spcBef>
              <a:spcAft>
                <a:spcPts val="1000"/>
              </a:spcAft>
              <a:buSzPts val="1700"/>
              <a:buChar char="•"/>
            </a:pPr>
            <a:r>
              <a:rPr b="0" lang="en" sz="1700"/>
              <a:t>An </a:t>
            </a:r>
            <a:r>
              <a:rPr b="0" lang="en" sz="1700" u="sng"/>
              <a:t>optimizer</a:t>
            </a:r>
            <a:r>
              <a:rPr b="0" lang="en" sz="1700"/>
              <a:t> to guide the generative model to produce molecules with favorable predicted properties.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8"/>
          <p:cNvPicPr preferRelativeResize="0"/>
          <p:nvPr/>
        </p:nvPicPr>
        <p:blipFill rotWithShape="1">
          <a:blip r:embed="rId3">
            <a:alphaModFix/>
          </a:blip>
          <a:srcRect b="16950" l="0" r="50000" t="0"/>
          <a:stretch/>
        </p:blipFill>
        <p:spPr>
          <a:xfrm>
            <a:off x="457200" y="1231875"/>
            <a:ext cx="4419601" cy="2679751"/>
          </a:xfrm>
          <a:prstGeom prst="rect">
            <a:avLst/>
          </a:prstGeom>
          <a:noFill/>
          <a:ln>
            <a:noFill/>
          </a:ln>
        </p:spPr>
      </p:pic>
      <p:sp>
        <p:nvSpPr>
          <p:cNvPr id="437" name="Google Shape;437;p48"/>
          <p:cNvSpPr txBox="1"/>
          <p:nvPr/>
        </p:nvSpPr>
        <p:spPr>
          <a:xfrm>
            <a:off x="4784700" y="4835700"/>
            <a:ext cx="435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https://towardsdatascience.com/understanding-variational-autoencoders-vaes-f70510919f73</a:t>
            </a:r>
            <a:endParaRPr sz="800"/>
          </a:p>
        </p:txBody>
      </p:sp>
      <p:pic>
        <p:nvPicPr>
          <p:cNvPr id="438" name="Google Shape;438;p48"/>
          <p:cNvPicPr preferRelativeResize="0"/>
          <p:nvPr/>
        </p:nvPicPr>
        <p:blipFill rotWithShape="1">
          <a:blip r:embed="rId3">
            <a:alphaModFix/>
          </a:blip>
          <a:srcRect b="16950" l="50683" r="0" t="0"/>
          <a:stretch/>
        </p:blipFill>
        <p:spPr>
          <a:xfrm>
            <a:off x="4479899" y="1231875"/>
            <a:ext cx="4359299" cy="2679751"/>
          </a:xfrm>
          <a:prstGeom prst="rect">
            <a:avLst/>
          </a:prstGeom>
          <a:noFill/>
          <a:ln>
            <a:noFill/>
          </a:ln>
        </p:spPr>
      </p:pic>
      <p:sp>
        <p:nvSpPr>
          <p:cNvPr id="439" name="Google Shape;439;p48"/>
          <p:cNvSpPr txBox="1"/>
          <p:nvPr>
            <p:ph type="title"/>
          </p:nvPr>
        </p:nvSpPr>
        <p:spPr>
          <a:xfrm>
            <a:off x="311700" y="-1217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300"/>
              <a:t>Latent space encoding</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9"/>
          <p:cNvPicPr preferRelativeResize="0"/>
          <p:nvPr/>
        </p:nvPicPr>
        <p:blipFill>
          <a:blip r:embed="rId3">
            <a:alphaModFix/>
          </a:blip>
          <a:stretch>
            <a:fillRect/>
          </a:stretch>
        </p:blipFill>
        <p:spPr>
          <a:xfrm>
            <a:off x="511413" y="381175"/>
            <a:ext cx="8121168" cy="4381325"/>
          </a:xfrm>
          <a:prstGeom prst="rect">
            <a:avLst/>
          </a:prstGeom>
          <a:noFill/>
          <a:ln>
            <a:noFill/>
          </a:ln>
        </p:spPr>
      </p:pic>
      <p:sp>
        <p:nvSpPr>
          <p:cNvPr id="445" name="Google Shape;445;p49"/>
          <p:cNvSpPr txBox="1"/>
          <p:nvPr/>
        </p:nvSpPr>
        <p:spPr>
          <a:xfrm>
            <a:off x="4784700" y="4835700"/>
            <a:ext cx="435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https://towardsdatascience.com/understanding-variational-autoencoders-vaes-f70510919f73</a:t>
            </a:r>
            <a:endParaRPr sz="800"/>
          </a:p>
        </p:txBody>
      </p:sp>
      <p:sp>
        <p:nvSpPr>
          <p:cNvPr id="446" name="Google Shape;446;p49"/>
          <p:cNvSpPr txBox="1"/>
          <p:nvPr>
            <p:ph type="title"/>
          </p:nvPr>
        </p:nvSpPr>
        <p:spPr>
          <a:xfrm>
            <a:off x="311700" y="-1217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Sampling &amp; decoding from latent space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0"/>
          <p:cNvSpPr txBox="1"/>
          <p:nvPr>
            <p:ph idx="1" type="body"/>
          </p:nvPr>
        </p:nvSpPr>
        <p:spPr>
          <a:xfrm>
            <a:off x="311750" y="560525"/>
            <a:ext cx="8520600" cy="40083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500"/>
              <a:t>Scoring (cost) function is a </a:t>
            </a:r>
            <a:r>
              <a:rPr b="1" lang="en" sz="1500"/>
              <a:t>weighted sum of terms for each criterion</a:t>
            </a:r>
            <a:r>
              <a:rPr lang="en" sz="1500"/>
              <a:t>; the GMD optimization tries to minimize this function.</a:t>
            </a:r>
            <a:endParaRPr sz="1500"/>
          </a:p>
        </p:txBody>
      </p:sp>
      <p:sp>
        <p:nvSpPr>
          <p:cNvPr id="452" name="Google Shape;452;p50"/>
          <p:cNvSpPr txBox="1"/>
          <p:nvPr>
            <p:ph type="title"/>
          </p:nvPr>
        </p:nvSpPr>
        <p:spPr>
          <a:xfrm>
            <a:off x="311700" y="-121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Arial"/>
              <a:buNone/>
            </a:pPr>
            <a:r>
              <a:rPr lang="en"/>
              <a:t>GMD Cost Function Design</a:t>
            </a:r>
            <a:endParaRPr/>
          </a:p>
        </p:txBody>
      </p:sp>
      <p:pic>
        <p:nvPicPr>
          <p:cNvPr id="453" name="Google Shape;453;p50"/>
          <p:cNvPicPr preferRelativeResize="0"/>
          <p:nvPr/>
        </p:nvPicPr>
        <p:blipFill rotWithShape="1">
          <a:blip r:embed="rId3">
            <a:alphaModFix/>
          </a:blip>
          <a:srcRect b="0" l="0" r="0" t="0"/>
          <a:stretch/>
        </p:blipFill>
        <p:spPr>
          <a:xfrm>
            <a:off x="1526575" y="1041300"/>
            <a:ext cx="2710155" cy="3063401"/>
          </a:xfrm>
          <a:prstGeom prst="rect">
            <a:avLst/>
          </a:prstGeom>
          <a:noFill/>
          <a:ln>
            <a:noFill/>
          </a:ln>
        </p:spPr>
      </p:pic>
      <p:sp>
        <p:nvSpPr>
          <p:cNvPr id="454" name="Google Shape;454;p50"/>
          <p:cNvSpPr txBox="1"/>
          <p:nvPr/>
        </p:nvSpPr>
        <p:spPr>
          <a:xfrm>
            <a:off x="1696141" y="4148369"/>
            <a:ext cx="25770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rPr>
              <a:t>Off-target </a:t>
            </a:r>
            <a:r>
              <a:rPr lang="en" sz="1200">
                <a:solidFill>
                  <a:schemeClr val="dk1"/>
                </a:solidFill>
                <a:latin typeface="Arial"/>
                <a:ea typeface="Arial"/>
                <a:cs typeface="Arial"/>
                <a:sym typeface="Arial"/>
              </a:rPr>
              <a:t>pIC50 cost term</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Criterion: pIC50 &lt; 6</a:t>
            </a:r>
            <a:endParaRPr sz="1100"/>
          </a:p>
        </p:txBody>
      </p:sp>
      <p:sp>
        <p:nvSpPr>
          <p:cNvPr id="455" name="Google Shape;455;p50"/>
          <p:cNvSpPr txBox="1"/>
          <p:nvPr/>
        </p:nvSpPr>
        <p:spPr>
          <a:xfrm>
            <a:off x="4455278" y="4148377"/>
            <a:ext cx="25770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logP (lipophilicity) cost term</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Criterion: 2 &lt; logP &lt; 4</a:t>
            </a:r>
            <a:endParaRPr sz="1100"/>
          </a:p>
        </p:txBody>
      </p:sp>
      <p:pic>
        <p:nvPicPr>
          <p:cNvPr id="456" name="Google Shape;456;p50"/>
          <p:cNvPicPr preferRelativeResize="0"/>
          <p:nvPr/>
        </p:nvPicPr>
        <p:blipFill>
          <a:blip r:embed="rId4">
            <a:alphaModFix/>
          </a:blip>
          <a:stretch>
            <a:fillRect/>
          </a:stretch>
        </p:blipFill>
        <p:spPr>
          <a:xfrm>
            <a:off x="4169974" y="1041300"/>
            <a:ext cx="2840427" cy="3063396"/>
          </a:xfrm>
          <a:prstGeom prst="rect">
            <a:avLst/>
          </a:prstGeom>
          <a:noFill/>
          <a:ln>
            <a:noFill/>
          </a:ln>
        </p:spPr>
      </p:pic>
      <p:sp>
        <p:nvSpPr>
          <p:cNvPr id="457" name="Google Shape;457;p50"/>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
        <p:nvSpPr>
          <p:cNvPr id="458" name="Google Shape;458;p50"/>
          <p:cNvSpPr/>
          <p:nvPr/>
        </p:nvSpPr>
        <p:spPr>
          <a:xfrm>
            <a:off x="2635000" y="3970525"/>
            <a:ext cx="699300" cy="13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700">
                <a:solidFill>
                  <a:schemeClr val="dk1"/>
                </a:solidFill>
              </a:rPr>
              <a:t>pIC50</a:t>
            </a:r>
            <a:endParaRPr b="1" i="1" sz="7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1"/>
          <p:cNvPicPr preferRelativeResize="0"/>
          <p:nvPr/>
        </p:nvPicPr>
        <p:blipFill>
          <a:blip r:embed="rId3">
            <a:alphaModFix/>
          </a:blip>
          <a:stretch>
            <a:fillRect/>
          </a:stretch>
        </p:blipFill>
        <p:spPr>
          <a:xfrm>
            <a:off x="1181456" y="3256631"/>
            <a:ext cx="6781082" cy="1390650"/>
          </a:xfrm>
          <a:prstGeom prst="rect">
            <a:avLst/>
          </a:prstGeom>
          <a:noFill/>
          <a:ln>
            <a:noFill/>
          </a:ln>
        </p:spPr>
      </p:pic>
      <p:sp>
        <p:nvSpPr>
          <p:cNvPr id="464" name="Google Shape;464;p51"/>
          <p:cNvSpPr txBox="1"/>
          <p:nvPr>
            <p:ph type="title"/>
          </p:nvPr>
        </p:nvSpPr>
        <p:spPr>
          <a:xfrm>
            <a:off x="311700" y="-121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Arial"/>
              <a:buNone/>
            </a:pPr>
            <a:r>
              <a:rPr lang="en"/>
              <a:t>Example cost function terms</a:t>
            </a:r>
            <a:endParaRPr/>
          </a:p>
        </p:txBody>
      </p:sp>
      <p:graphicFrame>
        <p:nvGraphicFramePr>
          <p:cNvPr id="465" name="Google Shape;465;p51"/>
          <p:cNvGraphicFramePr/>
          <p:nvPr/>
        </p:nvGraphicFramePr>
        <p:xfrm>
          <a:off x="311753" y="560554"/>
          <a:ext cx="3000000" cy="3000000"/>
        </p:xfrm>
        <a:graphic>
          <a:graphicData uri="http://schemas.openxmlformats.org/drawingml/2006/table">
            <a:tbl>
              <a:tblPr>
                <a:noFill/>
                <a:tableStyleId>{98F8CAE3-C400-41E7-8931-E357EDFF3B8C}</a:tableStyleId>
              </a:tblPr>
              <a:tblGrid>
                <a:gridCol w="2317650"/>
                <a:gridCol w="1261075"/>
                <a:gridCol w="988375"/>
                <a:gridCol w="988375"/>
                <a:gridCol w="988375"/>
                <a:gridCol w="988375"/>
                <a:gridCol w="988375"/>
              </a:tblGrid>
              <a:tr h="346950">
                <a:tc>
                  <a:txBody>
                    <a:bodyPr/>
                    <a:lstStyle/>
                    <a:p>
                      <a:pPr indent="0" lvl="0" marL="0" marR="0" rtl="0" algn="l">
                        <a:spcBef>
                          <a:spcPts val="0"/>
                        </a:spcBef>
                        <a:spcAft>
                          <a:spcPts val="0"/>
                        </a:spcAft>
                        <a:buNone/>
                      </a:pPr>
                      <a:r>
                        <a:rPr b="1" lang="en" sz="900" u="none" cap="none" strike="noStrike"/>
                        <a:t>Description</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900" u="none" cap="none" strike="noStrike"/>
                        <a:t>CostFunction</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900" u="none" cap="none" strike="noStrike"/>
                        <a:t>Target_min</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900" u="none" cap="none" strike="noStrike"/>
                        <a:t>Target_max</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900" u="none" cap="none" strike="noStrike"/>
                        <a:t>Weight</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900" u="none" cap="none" strike="noStrike"/>
                        <a:t>Scale</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l">
                        <a:spcBef>
                          <a:spcPts val="0"/>
                        </a:spcBef>
                        <a:spcAft>
                          <a:spcPts val="0"/>
                        </a:spcAft>
                        <a:buNone/>
                      </a:pPr>
                      <a:r>
                        <a:rPr b="1" lang="en" sz="900" u="none" cap="none" strike="noStrike"/>
                        <a:t>Allow_neg</a:t>
                      </a:r>
                      <a:endParaRPr b="1"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b="1" lang="en" sz="900"/>
                        <a:t>On-target 1 </a:t>
                      </a:r>
                      <a:r>
                        <a:rPr b="1" lang="en" sz="900" u="none" cap="none" strike="noStrike"/>
                        <a:t>pIC50</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8</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0.72</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TRUE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b="1" lang="en" sz="900"/>
                        <a:t>Off-target 2 pIC50</a:t>
                      </a:r>
                      <a:endParaRPr b="1" sz="900" u="none" cap="none" strike="noStrike"/>
                    </a:p>
                  </a:txBody>
                  <a:tcPr marT="7150" marB="0" marR="7150" marL="7150" anchor="ctr"/>
                </a:tc>
                <a:tc>
                  <a:txBody>
                    <a:bodyPr/>
                    <a:lstStyle/>
                    <a:p>
                      <a:pPr indent="0" lvl="0" marL="0" marR="0" rtl="0" algn="ctr">
                        <a:spcBef>
                          <a:spcPts val="0"/>
                        </a:spcBef>
                        <a:spcAft>
                          <a:spcPts val="0"/>
                        </a:spcAft>
                        <a:buNone/>
                      </a:pPr>
                      <a:r>
                        <a:rPr lang="en" sz="900"/>
                        <a:t>exp</a:t>
                      </a:r>
                      <a:endParaRPr sz="900" u="none" cap="none" strike="noStrike"/>
                    </a:p>
                  </a:txBody>
                  <a:tcPr marT="7150" marB="0" marR="7150" marL="7150" anchor="ctr"/>
                </a:tc>
                <a:tc>
                  <a:txBody>
                    <a:bodyPr/>
                    <a:lstStyle/>
                    <a:p>
                      <a:pPr indent="0" lvl="0" marL="0" marR="0" rtl="0" algn="ctr">
                        <a:spcBef>
                          <a:spcPts val="0"/>
                        </a:spcBef>
                        <a:spcAft>
                          <a:spcPts val="0"/>
                        </a:spcAft>
                        <a:buNone/>
                      </a:pPr>
                      <a:r>
                        <a:t/>
                      </a:r>
                      <a:endParaRPr sz="900" u="none" cap="none" strike="noStrike"/>
                    </a:p>
                  </a:txBody>
                  <a:tcPr marT="7150" marB="0" marR="7150" marL="7150" anchor="ctr"/>
                </a:tc>
                <a:tc>
                  <a:txBody>
                    <a:bodyPr/>
                    <a:lstStyle/>
                    <a:p>
                      <a:pPr indent="0" lvl="0" marL="0" marR="0" rtl="0" algn="ctr">
                        <a:spcBef>
                          <a:spcPts val="0"/>
                        </a:spcBef>
                        <a:spcAft>
                          <a:spcPts val="0"/>
                        </a:spcAft>
                        <a:buNone/>
                      </a:pPr>
                      <a:r>
                        <a:rPr lang="en" sz="900">
                          <a:solidFill>
                            <a:srgbClr val="000000"/>
                          </a:solidFill>
                          <a:latin typeface="Calibri"/>
                          <a:ea typeface="Calibri"/>
                          <a:cs typeface="Calibri"/>
                          <a:sym typeface="Calibri"/>
                        </a:rPr>
                        <a:t>6</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a:t>3</a:t>
                      </a:r>
                      <a:endParaRPr sz="900" u="none" cap="none" strike="noStrike"/>
                    </a:p>
                  </a:txBody>
                  <a:tcPr marT="7150" marB="0" marR="7150" marL="7150" anchor="ctr"/>
                </a:tc>
                <a:tc>
                  <a:txBody>
                    <a:bodyPr/>
                    <a:lstStyle/>
                    <a:p>
                      <a:pPr indent="0" lvl="0" marL="0" marR="0" rtl="0" algn="ctr">
                        <a:spcBef>
                          <a:spcPts val="0"/>
                        </a:spcBef>
                        <a:spcAft>
                          <a:spcPts val="0"/>
                        </a:spcAft>
                        <a:buNone/>
                      </a:pPr>
                      <a:r>
                        <a:rPr lang="en" sz="900"/>
                        <a:t>0.41</a:t>
                      </a:r>
                      <a:endParaRPr sz="900" u="none" cap="none" strike="noStrike"/>
                    </a:p>
                  </a:txBody>
                  <a:tcPr marT="7150" marB="0" marR="7150" marL="7150" anchor="ctr"/>
                </a:tc>
                <a:tc>
                  <a:txBody>
                    <a:bodyPr/>
                    <a:lstStyle/>
                    <a:p>
                      <a:pPr indent="0" lvl="0" marL="0" marR="0" rtl="0" algn="ctr">
                        <a:spcBef>
                          <a:spcPts val="0"/>
                        </a:spcBef>
                        <a:spcAft>
                          <a:spcPts val="0"/>
                        </a:spcAft>
                        <a:buNone/>
                      </a:pPr>
                      <a:r>
                        <a:rPr lang="en" sz="900"/>
                        <a:t>FALSE</a:t>
                      </a:r>
                      <a:endParaRPr sz="900" u="none" cap="none" strike="noStrike"/>
                    </a:p>
                  </a:txBody>
                  <a:tcPr marT="7150" marB="0" marR="7150" marL="7150" anchor="ctr"/>
                </a:tc>
              </a:tr>
              <a:tr h="187875">
                <a:tc>
                  <a:txBody>
                    <a:bodyPr/>
                    <a:lstStyle/>
                    <a:p>
                      <a:pPr indent="0" lvl="0" marL="0" marR="0" rtl="0" algn="l">
                        <a:spcBef>
                          <a:spcPts val="0"/>
                        </a:spcBef>
                        <a:spcAft>
                          <a:spcPts val="0"/>
                        </a:spcAft>
                        <a:buNone/>
                      </a:pPr>
                      <a:r>
                        <a:rPr b="1" lang="en" sz="900" u="none" cap="none" strike="noStrike"/>
                        <a:t>log brain/blood ratio</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2</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0.44</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b="1" lang="en" sz="900" u="none" cap="none" strike="noStrike"/>
                        <a:t>is p-GP substrate</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binary</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0.46</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b="1" lang="en" sz="900" u="none" cap="none" strike="noStrike"/>
                        <a:t>is BCRP substrate</a:t>
                      </a:r>
                      <a:endParaRPr b="1"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binary</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0.36</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Total polar surface area</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90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25.54</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Synthetic accessibility score</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0.90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Number of rotatable bonds</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4</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2.47</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pKa (acidity coefficient)</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6</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10.5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3.13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Number of H-bond donors</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1.19</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Molecular weight</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180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450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88.45</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r h="187875">
                <a:tc>
                  <a:txBody>
                    <a:bodyPr/>
                    <a:lstStyle/>
                    <a:p>
                      <a:pPr indent="0" lvl="0" marL="0" marR="0" rtl="0" algn="l">
                        <a:spcBef>
                          <a:spcPts val="0"/>
                        </a:spcBef>
                        <a:spcAft>
                          <a:spcPts val="0"/>
                        </a:spcAft>
                        <a:buNone/>
                      </a:pPr>
                      <a:r>
                        <a:rPr lang="en" sz="900" u="none" cap="none" strike="noStrike"/>
                        <a:t>logP (lipophilicity)</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exp</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2</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4</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0.3</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1.90</a:t>
                      </a:r>
                      <a:endParaRPr b="0" i="0" sz="9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900" u="none" cap="none" strike="noStrike"/>
                        <a:t>FALSE</a:t>
                      </a:r>
                      <a:endParaRPr b="0" i="0" sz="900" u="none" cap="none" strike="noStrike">
                        <a:solidFill>
                          <a:srgbClr val="000000"/>
                        </a:solidFill>
                        <a:latin typeface="Calibri"/>
                        <a:ea typeface="Calibri"/>
                        <a:cs typeface="Calibri"/>
                        <a:sym typeface="Calibri"/>
                      </a:endParaRPr>
                    </a:p>
                  </a:txBody>
                  <a:tcPr marT="7150" marB="0" marR="7150" marL="7150" anchor="ctr"/>
                </a:tc>
              </a:tr>
            </a:tbl>
          </a:graphicData>
        </a:graphic>
      </p:graphicFrame>
      <p:sp>
        <p:nvSpPr>
          <p:cNvPr id="466" name="Google Shape;466;p51"/>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2"/>
          <p:cNvSpPr txBox="1"/>
          <p:nvPr>
            <p:ph type="title"/>
          </p:nvPr>
        </p:nvSpPr>
        <p:spPr>
          <a:xfrm>
            <a:off x="342900" y="39875"/>
            <a:ext cx="8400900" cy="417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GMD optimizer</a:t>
            </a:r>
            <a:endParaRPr/>
          </a:p>
        </p:txBody>
      </p:sp>
      <p:sp>
        <p:nvSpPr>
          <p:cNvPr id="472" name="Google Shape;472;p52"/>
          <p:cNvSpPr txBox="1"/>
          <p:nvPr>
            <p:ph idx="1" type="body"/>
          </p:nvPr>
        </p:nvSpPr>
        <p:spPr>
          <a:xfrm>
            <a:off x="629850" y="896176"/>
            <a:ext cx="7885500" cy="3730200"/>
          </a:xfrm>
          <a:prstGeom prst="rect">
            <a:avLst/>
          </a:prstGeom>
        </p:spPr>
        <p:txBody>
          <a:bodyPr anchorCtr="0" anchor="t" bIns="34275" lIns="68575" spcFirstLastPara="1" rIns="68575" wrap="square" tIns="34275">
            <a:noAutofit/>
          </a:bodyPr>
          <a:lstStyle/>
          <a:p>
            <a:pPr indent="0" lvl="0" marL="0" rtl="0" algn="l">
              <a:spcBef>
                <a:spcPts val="1000"/>
              </a:spcBef>
              <a:spcAft>
                <a:spcPts val="0"/>
              </a:spcAft>
              <a:buNone/>
            </a:pPr>
            <a:r>
              <a:rPr lang="en"/>
              <a:t>Simplest: rank lowest-cost compounds and keep the top X to move forward with</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New: tournament style; randomly group previous generation + current generation and select lowest cost per group. This increases compound diversity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338663" y="0"/>
            <a:ext cx="8402700" cy="80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Montserrat Medium"/>
              <a:buNone/>
            </a:pPr>
            <a:r>
              <a:rPr lang="en"/>
              <a:t>Cost and individual parameter predictions converge toward desired outcomes over time</a:t>
            </a:r>
            <a:endParaRPr/>
          </a:p>
        </p:txBody>
      </p:sp>
      <p:sp>
        <p:nvSpPr>
          <p:cNvPr id="478" name="Google Shape;478;p53"/>
          <p:cNvSpPr txBox="1"/>
          <p:nvPr/>
        </p:nvSpPr>
        <p:spPr>
          <a:xfrm>
            <a:off x="-146304" y="1096400"/>
            <a:ext cx="1187100" cy="2986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latin typeface="Montserrat"/>
                <a:ea typeface="Montserrat"/>
                <a:cs typeface="Montserrat"/>
                <a:sym typeface="Montserrat"/>
              </a:rPr>
              <a:t>On-target 1</a:t>
            </a:r>
            <a:endParaRPr sz="1300">
              <a:latin typeface="Montserrat"/>
              <a:ea typeface="Montserrat"/>
              <a:cs typeface="Montserrat"/>
              <a:sym typeface="Montserrat"/>
            </a:endParaRPr>
          </a:p>
          <a:p>
            <a:pPr indent="0" lvl="0" marL="0" rtl="0" algn="r">
              <a:spcBef>
                <a:spcPts val="0"/>
              </a:spcBef>
              <a:spcAft>
                <a:spcPts val="0"/>
              </a:spcAft>
              <a:buNone/>
            </a:pPr>
            <a:r>
              <a:rPr lang="en" sz="1300">
                <a:latin typeface="Montserrat"/>
                <a:ea typeface="Montserrat"/>
                <a:cs typeface="Montserrat"/>
                <a:sym typeface="Montserrat"/>
              </a:rPr>
              <a:t>pIC50</a:t>
            </a:r>
            <a:endParaRPr sz="1300">
              <a:latin typeface="Montserrat"/>
              <a:ea typeface="Montserrat"/>
              <a:cs typeface="Montserrat"/>
              <a:sym typeface="Montserrat"/>
            </a:endParaRPr>
          </a:p>
          <a:p>
            <a:pPr indent="0" lvl="0" marL="0" rtl="0" algn="r">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r">
              <a:spcBef>
                <a:spcPts val="0"/>
              </a:spcBef>
              <a:spcAft>
                <a:spcPts val="0"/>
              </a:spcAft>
              <a:buNone/>
            </a:pPr>
            <a:r>
              <a:rPr lang="en" sz="1300">
                <a:latin typeface="Montserrat"/>
                <a:ea typeface="Montserrat"/>
                <a:cs typeface="Montserrat"/>
                <a:sym typeface="Montserrat"/>
              </a:rPr>
              <a:t>BBBp</a:t>
            </a:r>
            <a:endParaRPr sz="1300">
              <a:latin typeface="Montserrat"/>
              <a:ea typeface="Montserrat"/>
              <a:cs typeface="Montserrat"/>
              <a:sym typeface="Montserrat"/>
            </a:endParaRPr>
          </a:p>
          <a:p>
            <a:pPr indent="0" lvl="0" marL="0" rtl="0" algn="r">
              <a:spcBef>
                <a:spcPts val="0"/>
              </a:spcBef>
              <a:spcAft>
                <a:spcPts val="0"/>
              </a:spcAft>
              <a:buNone/>
            </a:pPr>
            <a:r>
              <a:rPr lang="en" sz="1300">
                <a:latin typeface="Montserrat"/>
                <a:ea typeface="Montserrat"/>
                <a:cs typeface="Montserrat"/>
                <a:sym typeface="Montserrat"/>
              </a:rPr>
              <a:t>logBB</a:t>
            </a:r>
            <a:endParaRPr sz="1300">
              <a:latin typeface="Montserrat"/>
              <a:ea typeface="Montserrat"/>
              <a:cs typeface="Montserrat"/>
              <a:sym typeface="Montserrat"/>
            </a:endParaRPr>
          </a:p>
          <a:p>
            <a:pPr indent="0" lvl="0" marL="0" rtl="0" algn="r">
              <a:spcBef>
                <a:spcPts val="0"/>
              </a:spcBef>
              <a:spcAft>
                <a:spcPts val="0"/>
              </a:spcAft>
              <a:buNone/>
            </a:pPr>
            <a:r>
              <a:t/>
            </a:r>
            <a:endParaRPr sz="1300">
              <a:latin typeface="Montserrat"/>
              <a:ea typeface="Montserrat"/>
              <a:cs typeface="Montserrat"/>
              <a:sym typeface="Montserrat"/>
            </a:endParaRPr>
          </a:p>
          <a:p>
            <a:pPr indent="0" lvl="0" marL="0" rtl="0" algn="r">
              <a:spcBef>
                <a:spcPts val="0"/>
              </a:spcBef>
              <a:spcAft>
                <a:spcPts val="0"/>
              </a:spcAft>
              <a:buNone/>
            </a:pPr>
            <a:r>
              <a:t/>
            </a:r>
            <a:endParaRPr sz="1300">
              <a:latin typeface="Montserrat"/>
              <a:ea typeface="Montserrat"/>
              <a:cs typeface="Montserrat"/>
              <a:sym typeface="Montserrat"/>
            </a:endParaRPr>
          </a:p>
          <a:p>
            <a:pPr indent="0" lvl="0" marL="0" rtl="0" algn="r">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r">
              <a:spcBef>
                <a:spcPts val="0"/>
              </a:spcBef>
              <a:spcAft>
                <a:spcPts val="0"/>
              </a:spcAft>
              <a:buNone/>
            </a:pPr>
            <a:r>
              <a:rPr lang="en" sz="1300">
                <a:latin typeface="Montserrat"/>
                <a:ea typeface="Montserrat"/>
                <a:cs typeface="Montserrat"/>
                <a:sym typeface="Montserrat"/>
              </a:rPr>
              <a:t>cost</a:t>
            </a:r>
            <a:endParaRPr sz="1300">
              <a:latin typeface="Montserrat"/>
              <a:ea typeface="Montserrat"/>
              <a:cs typeface="Montserrat"/>
              <a:sym typeface="Montserrat"/>
            </a:endParaRPr>
          </a:p>
        </p:txBody>
      </p:sp>
      <p:pic>
        <p:nvPicPr>
          <p:cNvPr id="479" name="Google Shape;479;p53"/>
          <p:cNvPicPr preferRelativeResize="0"/>
          <p:nvPr/>
        </p:nvPicPr>
        <p:blipFill>
          <a:blip r:embed="rId3">
            <a:alphaModFix/>
          </a:blip>
          <a:stretch>
            <a:fillRect/>
          </a:stretch>
        </p:blipFill>
        <p:spPr>
          <a:xfrm>
            <a:off x="1026000" y="831163"/>
            <a:ext cx="3312571" cy="3793580"/>
          </a:xfrm>
          <a:prstGeom prst="rect">
            <a:avLst/>
          </a:prstGeom>
          <a:noFill/>
          <a:ln>
            <a:noFill/>
          </a:ln>
        </p:spPr>
      </p:pic>
      <p:pic>
        <p:nvPicPr>
          <p:cNvPr id="480" name="Google Shape;480;p53"/>
          <p:cNvPicPr preferRelativeResize="0"/>
          <p:nvPr/>
        </p:nvPicPr>
        <p:blipFill>
          <a:blip r:embed="rId4">
            <a:alphaModFix/>
          </a:blip>
          <a:stretch>
            <a:fillRect/>
          </a:stretch>
        </p:blipFill>
        <p:spPr>
          <a:xfrm>
            <a:off x="4743858" y="831175"/>
            <a:ext cx="4008490" cy="3793574"/>
          </a:xfrm>
          <a:prstGeom prst="rect">
            <a:avLst/>
          </a:prstGeom>
          <a:noFill/>
          <a:ln>
            <a:noFill/>
          </a:ln>
        </p:spPr>
      </p:pic>
      <p:sp>
        <p:nvSpPr>
          <p:cNvPr id="481" name="Google Shape;481;p53"/>
          <p:cNvSpPr/>
          <p:nvPr/>
        </p:nvSpPr>
        <p:spPr>
          <a:xfrm>
            <a:off x="2477025" y="827656"/>
            <a:ext cx="597300" cy="7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4"/>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The GMD loop produces novel compounds</a:t>
            </a:r>
            <a:endParaRPr sz="2900"/>
          </a:p>
        </p:txBody>
      </p:sp>
      <p:pic>
        <p:nvPicPr>
          <p:cNvPr id="487" name="Google Shape;487;p54"/>
          <p:cNvPicPr preferRelativeResize="0"/>
          <p:nvPr/>
        </p:nvPicPr>
        <p:blipFill>
          <a:blip r:embed="rId3">
            <a:alphaModFix/>
          </a:blip>
          <a:stretch>
            <a:fillRect/>
          </a:stretch>
        </p:blipFill>
        <p:spPr>
          <a:xfrm>
            <a:off x="404563" y="594250"/>
            <a:ext cx="4028976" cy="3905925"/>
          </a:xfrm>
          <a:prstGeom prst="rect">
            <a:avLst/>
          </a:prstGeom>
          <a:noFill/>
          <a:ln>
            <a:noFill/>
          </a:ln>
        </p:spPr>
      </p:pic>
      <p:pic>
        <p:nvPicPr>
          <p:cNvPr id="488" name="Google Shape;488;p54"/>
          <p:cNvPicPr preferRelativeResize="0"/>
          <p:nvPr/>
        </p:nvPicPr>
        <p:blipFill>
          <a:blip r:embed="rId4">
            <a:alphaModFix/>
          </a:blip>
          <a:stretch>
            <a:fillRect/>
          </a:stretch>
        </p:blipFill>
        <p:spPr>
          <a:xfrm>
            <a:off x="4571997" y="501187"/>
            <a:ext cx="3928178" cy="4092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5"/>
          <p:cNvSpPr txBox="1"/>
          <p:nvPr>
            <p:ph type="title"/>
          </p:nvPr>
        </p:nvSpPr>
        <p:spPr>
          <a:xfrm>
            <a:off x="311700" y="64025"/>
            <a:ext cx="85206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Arial"/>
              <a:buNone/>
            </a:pPr>
            <a:r>
              <a:rPr lang="en" sz="2500"/>
              <a:t>The GMD loop can propose compounds far outside the domain of applicability</a:t>
            </a:r>
            <a:endParaRPr sz="2400"/>
          </a:p>
        </p:txBody>
      </p:sp>
      <p:pic>
        <p:nvPicPr>
          <p:cNvPr id="494" name="Google Shape;494;p55"/>
          <p:cNvPicPr preferRelativeResize="0"/>
          <p:nvPr/>
        </p:nvPicPr>
        <p:blipFill rotWithShape="1">
          <a:blip r:embed="rId3">
            <a:alphaModFix/>
          </a:blip>
          <a:srcRect b="0" l="0" r="9592" t="0"/>
          <a:stretch/>
        </p:blipFill>
        <p:spPr>
          <a:xfrm>
            <a:off x="1074825" y="727900"/>
            <a:ext cx="3497182" cy="3736524"/>
          </a:xfrm>
          <a:prstGeom prst="rect">
            <a:avLst/>
          </a:prstGeom>
          <a:noFill/>
          <a:ln>
            <a:noFill/>
          </a:ln>
        </p:spPr>
      </p:pic>
      <p:sp>
        <p:nvSpPr>
          <p:cNvPr id="495" name="Google Shape;495;p55"/>
          <p:cNvSpPr txBox="1"/>
          <p:nvPr/>
        </p:nvSpPr>
        <p:spPr>
          <a:xfrm>
            <a:off x="126019" y="833250"/>
            <a:ext cx="55158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96" name="Google Shape;496;p55"/>
          <p:cNvGrpSpPr/>
          <p:nvPr/>
        </p:nvGrpSpPr>
        <p:grpSpPr>
          <a:xfrm>
            <a:off x="4974875" y="819900"/>
            <a:ext cx="3912127" cy="3278123"/>
            <a:chOff x="4974875" y="1048500"/>
            <a:chExt cx="3912127" cy="3278123"/>
          </a:xfrm>
        </p:grpSpPr>
        <p:pic>
          <p:nvPicPr>
            <p:cNvPr id="497" name="Google Shape;497;p55"/>
            <p:cNvPicPr preferRelativeResize="0"/>
            <p:nvPr/>
          </p:nvPicPr>
          <p:blipFill rotWithShape="1">
            <a:blip r:embed="rId4">
              <a:alphaModFix/>
            </a:blip>
            <a:srcRect b="64970" l="8500" r="60097" t="2657"/>
            <a:stretch/>
          </p:blipFill>
          <p:spPr>
            <a:xfrm>
              <a:off x="4974875" y="1573200"/>
              <a:ext cx="1946275" cy="2382327"/>
            </a:xfrm>
            <a:prstGeom prst="rect">
              <a:avLst/>
            </a:prstGeom>
            <a:noFill/>
            <a:ln>
              <a:noFill/>
            </a:ln>
          </p:spPr>
        </p:pic>
        <p:pic>
          <p:nvPicPr>
            <p:cNvPr id="498" name="Google Shape;498;p55"/>
            <p:cNvPicPr preferRelativeResize="0"/>
            <p:nvPr/>
          </p:nvPicPr>
          <p:blipFill rotWithShape="1">
            <a:blip r:embed="rId4">
              <a:alphaModFix/>
            </a:blip>
            <a:srcRect b="3788" l="8500" r="60097" t="80925"/>
            <a:stretch/>
          </p:blipFill>
          <p:spPr>
            <a:xfrm>
              <a:off x="7073550" y="3278425"/>
              <a:ext cx="1813452" cy="1048198"/>
            </a:xfrm>
            <a:prstGeom prst="rect">
              <a:avLst/>
            </a:prstGeom>
            <a:noFill/>
            <a:ln>
              <a:noFill/>
            </a:ln>
          </p:spPr>
        </p:pic>
        <p:pic>
          <p:nvPicPr>
            <p:cNvPr id="499" name="Google Shape;499;p55"/>
            <p:cNvPicPr preferRelativeResize="0"/>
            <p:nvPr/>
          </p:nvPicPr>
          <p:blipFill rotWithShape="1">
            <a:blip r:embed="rId4">
              <a:alphaModFix/>
            </a:blip>
            <a:srcRect b="25756" l="8500" r="60097" t="41721"/>
            <a:stretch/>
          </p:blipFill>
          <p:spPr>
            <a:xfrm>
              <a:off x="7073550" y="1048500"/>
              <a:ext cx="1813452" cy="2229924"/>
            </a:xfrm>
            <a:prstGeom prst="rect">
              <a:avLst/>
            </a:prstGeom>
            <a:noFill/>
            <a:ln>
              <a:noFill/>
            </a:ln>
          </p:spPr>
        </p:pic>
      </p:grpSp>
      <p:sp>
        <p:nvSpPr>
          <p:cNvPr id="500" name="Google Shape;500;p55"/>
          <p:cNvSpPr txBox="1"/>
          <p:nvPr/>
        </p:nvSpPr>
        <p:spPr>
          <a:xfrm>
            <a:off x="0" y="2127925"/>
            <a:ext cx="1281900" cy="8619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Montserrat"/>
                <a:ea typeface="Montserrat"/>
                <a:cs typeface="Montserrat"/>
                <a:sym typeface="Montserrat"/>
              </a:rPr>
              <a:t>On-target 1 pKi</a:t>
            </a:r>
            <a:endParaRPr b="1" sz="1100">
              <a:latin typeface="Montserrat"/>
              <a:ea typeface="Montserrat"/>
              <a:cs typeface="Montserrat"/>
              <a:sym typeface="Montserrat"/>
            </a:endParaRPr>
          </a:p>
          <a:p>
            <a:pPr indent="0" lvl="0" marL="0" rtl="0" algn="r">
              <a:spcBef>
                <a:spcPts val="0"/>
              </a:spcBef>
              <a:spcAft>
                <a:spcPts val="0"/>
              </a:spcAft>
              <a:buNone/>
            </a:pPr>
            <a:r>
              <a:rPr b="1" lang="en" sz="1100">
                <a:latin typeface="Montserrat"/>
                <a:ea typeface="Montserrat"/>
                <a:cs typeface="Montserrat"/>
                <a:sym typeface="Montserrat"/>
              </a:rPr>
              <a:t>(Highest in training </a:t>
            </a:r>
            <a:br>
              <a:rPr b="1" lang="en" sz="1100">
                <a:latin typeface="Montserrat"/>
                <a:ea typeface="Montserrat"/>
                <a:cs typeface="Montserrat"/>
                <a:sym typeface="Montserrat"/>
              </a:rPr>
            </a:br>
            <a:r>
              <a:rPr b="1" lang="en" sz="1100">
                <a:latin typeface="Montserrat"/>
                <a:ea typeface="Montserrat"/>
                <a:cs typeface="Montserrat"/>
                <a:sym typeface="Montserrat"/>
              </a:rPr>
              <a:t>data = 10.3)</a:t>
            </a:r>
            <a:endParaRPr b="1" sz="1100">
              <a:latin typeface="Montserrat"/>
              <a:ea typeface="Montserrat"/>
              <a:cs typeface="Montserrat"/>
              <a:sym typeface="Montserrat"/>
            </a:endParaRPr>
          </a:p>
        </p:txBody>
      </p:sp>
      <p:sp>
        <p:nvSpPr>
          <p:cNvPr id="501" name="Google Shape;501;p55"/>
          <p:cNvSpPr txBox="1"/>
          <p:nvPr/>
        </p:nvSpPr>
        <p:spPr>
          <a:xfrm>
            <a:off x="1282075" y="4250725"/>
            <a:ext cx="3497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Montserrat"/>
                <a:ea typeface="Montserrat"/>
                <a:cs typeface="Montserrat"/>
                <a:sym typeface="Montserrat"/>
              </a:rPr>
              <a:t>Off-target 2 pKi (lowest in training data: 3.7)</a:t>
            </a:r>
            <a:endParaRPr b="1" sz="1100">
              <a:latin typeface="Montserrat"/>
              <a:ea typeface="Montserrat"/>
              <a:cs typeface="Montserrat"/>
              <a:sym typeface="Montserrat"/>
            </a:endParaRPr>
          </a:p>
        </p:txBody>
      </p:sp>
      <p:sp>
        <p:nvSpPr>
          <p:cNvPr id="502" name="Google Shape;502;p55"/>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311700" y="-12175"/>
            <a:ext cx="85206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Arial"/>
              <a:buNone/>
            </a:pPr>
            <a:r>
              <a:rPr lang="en" sz="3200"/>
              <a:t>Z-score based applicability domain index</a:t>
            </a:r>
            <a:endParaRPr sz="3200"/>
          </a:p>
        </p:txBody>
      </p:sp>
      <p:sp>
        <p:nvSpPr>
          <p:cNvPr id="508" name="Google Shape;508;p56"/>
          <p:cNvSpPr txBox="1"/>
          <p:nvPr/>
        </p:nvSpPr>
        <p:spPr>
          <a:xfrm>
            <a:off x="5969099" y="4635600"/>
            <a:ext cx="3174900" cy="5079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222222"/>
                </a:solidFill>
                <a:highlight>
                  <a:srgbClr val="FFFFFF"/>
                </a:highlight>
                <a:latin typeface="Arial"/>
                <a:ea typeface="Arial"/>
                <a:cs typeface="Arial"/>
                <a:sym typeface="Arial"/>
              </a:rPr>
              <a:t>Mathea, M., Klingspohn, W., &amp; Baumann, K. (2016). Chemoinformatic classification methods and their applicability domain. </a:t>
            </a:r>
            <a:r>
              <a:rPr b="0" i="1" lang="en" sz="800" u="none" cap="none" strike="noStrike">
                <a:solidFill>
                  <a:srgbClr val="222222"/>
                </a:solidFill>
                <a:highlight>
                  <a:srgbClr val="FFFFFF"/>
                </a:highlight>
                <a:latin typeface="Arial"/>
                <a:ea typeface="Arial"/>
                <a:cs typeface="Arial"/>
                <a:sym typeface="Arial"/>
              </a:rPr>
              <a:t>Molecular Informatics</a:t>
            </a:r>
            <a:r>
              <a:rPr b="0" i="0" lang="en" sz="800" u="none" cap="none" strike="noStrike">
                <a:solidFill>
                  <a:srgbClr val="222222"/>
                </a:solidFill>
                <a:highlight>
                  <a:srgbClr val="FFFFFF"/>
                </a:highlight>
                <a:latin typeface="Arial"/>
                <a:ea typeface="Arial"/>
                <a:cs typeface="Arial"/>
                <a:sym typeface="Arial"/>
              </a:rPr>
              <a:t>, </a:t>
            </a:r>
            <a:r>
              <a:rPr b="0" i="1" lang="en" sz="800" u="none" cap="none" strike="noStrike">
                <a:solidFill>
                  <a:srgbClr val="222222"/>
                </a:solidFill>
                <a:highlight>
                  <a:srgbClr val="FFFFFF"/>
                </a:highlight>
                <a:latin typeface="Arial"/>
                <a:ea typeface="Arial"/>
                <a:cs typeface="Arial"/>
                <a:sym typeface="Arial"/>
              </a:rPr>
              <a:t>35</a:t>
            </a:r>
            <a:r>
              <a:rPr b="0" i="0" lang="en" sz="800" u="none" cap="none" strike="noStrike">
                <a:solidFill>
                  <a:srgbClr val="222222"/>
                </a:solidFill>
                <a:highlight>
                  <a:srgbClr val="FFFFFF"/>
                </a:highlight>
                <a:latin typeface="Arial"/>
                <a:ea typeface="Arial"/>
                <a:cs typeface="Arial"/>
                <a:sym typeface="Arial"/>
              </a:rPr>
              <a:t>(5), 160-180.</a:t>
            </a:r>
            <a:endParaRPr b="0" i="0" sz="1100" u="none" cap="none" strike="noStrike">
              <a:solidFill>
                <a:srgbClr val="000000"/>
              </a:solidFill>
              <a:latin typeface="Arial"/>
              <a:ea typeface="Arial"/>
              <a:cs typeface="Arial"/>
              <a:sym typeface="Arial"/>
            </a:endParaRPr>
          </a:p>
        </p:txBody>
      </p:sp>
      <p:sp>
        <p:nvSpPr>
          <p:cNvPr id="509" name="Google Shape;509;p56"/>
          <p:cNvSpPr txBox="1"/>
          <p:nvPr>
            <p:ph idx="1" type="body"/>
          </p:nvPr>
        </p:nvSpPr>
        <p:spPr>
          <a:xfrm>
            <a:off x="311700" y="636725"/>
            <a:ext cx="8520600" cy="4087500"/>
          </a:xfrm>
          <a:prstGeom prst="rect">
            <a:avLst/>
          </a:prstGeom>
        </p:spPr>
        <p:txBody>
          <a:bodyPr anchorCtr="0" anchor="t" bIns="34275" lIns="68575" spcFirstLastPara="1" rIns="68575" wrap="square" tIns="34275">
            <a:normAutofit/>
          </a:bodyPr>
          <a:lstStyle/>
          <a:p>
            <a:pPr indent="-361950" lvl="0" marL="457200" rtl="0" algn="l">
              <a:lnSpc>
                <a:spcPct val="115000"/>
              </a:lnSpc>
              <a:spcBef>
                <a:spcPts val="1000"/>
              </a:spcBef>
              <a:spcAft>
                <a:spcPts val="0"/>
              </a:spcAft>
              <a:buSzPts val="2100"/>
              <a:buChar char="•"/>
            </a:pPr>
            <a:r>
              <a:rPr lang="en">
                <a:solidFill>
                  <a:srgbClr val="4B4B4B"/>
                </a:solidFill>
              </a:rPr>
              <a:t>Use Euclidean distances between feature vectors of compounds.</a:t>
            </a:r>
            <a:endParaRPr>
              <a:solidFill>
                <a:srgbClr val="4B4B4B"/>
              </a:solidFill>
            </a:endParaRPr>
          </a:p>
          <a:p>
            <a:pPr indent="-361950" lvl="0" marL="457200" rtl="0" algn="l">
              <a:lnSpc>
                <a:spcPct val="115000"/>
              </a:lnSpc>
              <a:spcBef>
                <a:spcPts val="1000"/>
              </a:spcBef>
              <a:spcAft>
                <a:spcPts val="0"/>
              </a:spcAft>
              <a:buSzPts val="2100"/>
              <a:buChar char="•"/>
            </a:pPr>
            <a:r>
              <a:rPr lang="en">
                <a:solidFill>
                  <a:srgbClr val="4B4B4B"/>
                </a:solidFill>
              </a:rPr>
              <a:t>Fit a normal distribution on the mean distances of all training set points to their K nearest neighbors.</a:t>
            </a:r>
            <a:endParaRPr>
              <a:solidFill>
                <a:srgbClr val="4B4B4B"/>
              </a:solidFill>
            </a:endParaRPr>
          </a:p>
          <a:p>
            <a:pPr indent="-361950" lvl="0" marL="457200" rtl="0" algn="l">
              <a:lnSpc>
                <a:spcPct val="115000"/>
              </a:lnSpc>
              <a:spcBef>
                <a:spcPts val="1000"/>
              </a:spcBef>
              <a:spcAft>
                <a:spcPts val="0"/>
              </a:spcAft>
              <a:buSzPts val="2100"/>
              <a:buChar char="•"/>
            </a:pPr>
            <a:r>
              <a:rPr lang="en">
                <a:solidFill>
                  <a:srgbClr val="4B4B4B"/>
                </a:solidFill>
              </a:rPr>
              <a:t>Calculate the Z-score of the mean distance of the predicted point to its K nearest neighbors in the training set, rectify the negative Z-scores.</a:t>
            </a:r>
            <a:endParaRPr>
              <a:solidFill>
                <a:srgbClr val="4B4B4B"/>
              </a:solidFill>
            </a:endParaRPr>
          </a:p>
          <a:p>
            <a:pPr indent="-361950" lvl="0" marL="457200" rtl="0" algn="l">
              <a:lnSpc>
                <a:spcPct val="115000"/>
              </a:lnSpc>
              <a:spcBef>
                <a:spcPts val="1000"/>
              </a:spcBef>
              <a:spcAft>
                <a:spcPts val="0"/>
              </a:spcAft>
              <a:buSzPts val="2100"/>
              <a:buChar char="•"/>
            </a:pPr>
            <a:r>
              <a:rPr lang="en">
                <a:solidFill>
                  <a:srgbClr val="4B4B4B"/>
                </a:solidFill>
              </a:rPr>
              <a:t>Use the Z score as an additional parameter in the cost function</a:t>
            </a:r>
            <a:endParaRPr/>
          </a:p>
        </p:txBody>
      </p:sp>
      <p:sp>
        <p:nvSpPr>
          <p:cNvPr id="510" name="Google Shape;510;p56"/>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nvSpPr>
        <p:spPr>
          <a:xfrm>
            <a:off x="628650" y="405607"/>
            <a:ext cx="7886700" cy="35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650">
                <a:solidFill>
                  <a:srgbClr val="4B4B4B"/>
                </a:solidFill>
                <a:latin typeface="Montserrat"/>
                <a:ea typeface="Montserrat"/>
                <a:cs typeface="Montserrat"/>
                <a:sym typeface="Montserrat"/>
              </a:rPr>
              <a:t>Specialist in Informatics</a:t>
            </a:r>
            <a:endParaRPr sz="1650">
              <a:solidFill>
                <a:srgbClr val="4B4B4B"/>
              </a:solidFill>
              <a:latin typeface="Montserrat"/>
              <a:ea typeface="Montserrat"/>
              <a:cs typeface="Montserrat"/>
              <a:sym typeface="Montserrat"/>
            </a:endParaRPr>
          </a:p>
        </p:txBody>
      </p:sp>
      <p:sp>
        <p:nvSpPr>
          <p:cNvPr id="235" name="Google Shape;235;p39"/>
          <p:cNvSpPr txBox="1"/>
          <p:nvPr/>
        </p:nvSpPr>
        <p:spPr>
          <a:xfrm>
            <a:off x="628650" y="2383"/>
            <a:ext cx="7886700" cy="55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 sz="2400">
                <a:solidFill>
                  <a:srgbClr val="4B4B4B"/>
                </a:solidFill>
                <a:latin typeface="Montserrat"/>
                <a:ea typeface="Montserrat"/>
                <a:cs typeface="Montserrat"/>
                <a:sym typeface="Montserrat"/>
              </a:rPr>
              <a:t>Amanda Paulson</a:t>
            </a:r>
            <a:endParaRPr sz="2400">
              <a:solidFill>
                <a:srgbClr val="4B4B4B"/>
              </a:solidFill>
              <a:latin typeface="Montserrat"/>
              <a:ea typeface="Montserrat"/>
              <a:cs typeface="Montserrat"/>
              <a:sym typeface="Montserrat"/>
            </a:endParaRPr>
          </a:p>
        </p:txBody>
      </p:sp>
      <p:sp>
        <p:nvSpPr>
          <p:cNvPr id="236" name="Google Shape;236;p39"/>
          <p:cNvSpPr txBox="1"/>
          <p:nvPr/>
        </p:nvSpPr>
        <p:spPr>
          <a:xfrm>
            <a:off x="3737325" y="405600"/>
            <a:ext cx="5087700" cy="42999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b="1" lang="en" sz="1150">
                <a:solidFill>
                  <a:srgbClr val="4B4B4B"/>
                </a:solidFill>
                <a:latin typeface="Montserrat"/>
                <a:ea typeface="Montserrat"/>
                <a:cs typeface="Montserrat"/>
                <a:sym typeface="Montserrat"/>
              </a:rPr>
              <a:t>My Experience</a:t>
            </a:r>
            <a:endParaRPr sz="1150">
              <a:solidFill>
                <a:srgbClr val="4B4B4B"/>
              </a:solidFill>
              <a:latin typeface="Montserrat"/>
              <a:ea typeface="Montserrat"/>
              <a:cs typeface="Montserrat"/>
              <a:sym typeface="Montserrat"/>
            </a:endParaRPr>
          </a:p>
          <a:p>
            <a:pPr indent="-150491" lvl="0" marL="171446"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13 years at the bench doing cancer and cell biology research</a:t>
            </a:r>
            <a:endParaRPr sz="1150">
              <a:solidFill>
                <a:srgbClr val="4B4B4B"/>
              </a:solidFill>
              <a:latin typeface="Montserrat"/>
              <a:ea typeface="Montserrat"/>
              <a:cs typeface="Montserrat"/>
              <a:sym typeface="Montserrat"/>
            </a:endParaRPr>
          </a:p>
          <a:p>
            <a:pPr indent="-150491" lvl="0" marL="171446"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ATOM fellowship working on data-driven models for drug-induced liver injury</a:t>
            </a:r>
            <a:endParaRPr sz="1150">
              <a:solidFill>
                <a:srgbClr val="4B4B4B"/>
              </a:solidFill>
              <a:latin typeface="Montserrat"/>
              <a:ea typeface="Montserrat"/>
              <a:cs typeface="Montserrat"/>
              <a:sym typeface="Montserrat"/>
            </a:endParaRPr>
          </a:p>
          <a:p>
            <a:pPr indent="-150491" lvl="0" marL="171446"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Bio- and cheminformatics, machine learning, data visualization </a:t>
            </a:r>
            <a:endParaRPr sz="1150">
              <a:solidFill>
                <a:srgbClr val="4B4B4B"/>
              </a:solidFill>
              <a:latin typeface="Montserrat"/>
              <a:ea typeface="Montserrat"/>
              <a:cs typeface="Montserrat"/>
              <a:sym typeface="Montserrat"/>
            </a:endParaRPr>
          </a:p>
          <a:p>
            <a:pPr indent="0" lvl="0" marL="0" rtl="0" algn="l">
              <a:lnSpc>
                <a:spcPct val="120000"/>
              </a:lnSpc>
              <a:spcBef>
                <a:spcPts val="750"/>
              </a:spcBef>
              <a:spcAft>
                <a:spcPts val="0"/>
              </a:spcAft>
              <a:buNone/>
            </a:pPr>
            <a:r>
              <a:rPr b="1" lang="en" sz="1150">
                <a:solidFill>
                  <a:srgbClr val="4B4B4B"/>
                </a:solidFill>
                <a:latin typeface="Montserrat"/>
                <a:ea typeface="Montserrat"/>
                <a:cs typeface="Montserrat"/>
                <a:sym typeface="Montserrat"/>
              </a:rPr>
              <a:t>Education</a:t>
            </a:r>
            <a:endParaRPr sz="1150">
              <a:solidFill>
                <a:srgbClr val="4B4B4B"/>
              </a:solidFill>
              <a:latin typeface="Montserrat"/>
              <a:ea typeface="Montserrat"/>
              <a:cs typeface="Montserrat"/>
              <a:sym typeface="Montserrat"/>
            </a:endParaRPr>
          </a:p>
          <a:p>
            <a:pPr indent="-150491" lvl="0" marL="171446"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BS, Cell &amp; Molecular Biology, University of Michigan</a:t>
            </a:r>
            <a:endParaRPr sz="1150">
              <a:solidFill>
                <a:srgbClr val="4B4B4B"/>
              </a:solidFill>
              <a:latin typeface="Montserrat"/>
              <a:ea typeface="Montserrat"/>
              <a:cs typeface="Montserrat"/>
              <a:sym typeface="Montserrat"/>
            </a:endParaRPr>
          </a:p>
          <a:p>
            <a:pPr indent="-150491" lvl="0" marL="171446"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PhD, Biomedical Sciences, UCSF Gartner Lab</a:t>
            </a:r>
            <a:endParaRPr sz="1150">
              <a:solidFill>
                <a:srgbClr val="4B4B4B"/>
              </a:solidFill>
              <a:latin typeface="Montserrat"/>
              <a:ea typeface="Montserrat"/>
              <a:cs typeface="Montserrat"/>
              <a:sym typeface="Montserrat"/>
            </a:endParaRPr>
          </a:p>
          <a:p>
            <a:pPr indent="0" lvl="0" marL="0" rtl="0" algn="l">
              <a:lnSpc>
                <a:spcPct val="120000"/>
              </a:lnSpc>
              <a:spcBef>
                <a:spcPts val="750"/>
              </a:spcBef>
              <a:spcAft>
                <a:spcPts val="0"/>
              </a:spcAft>
              <a:buNone/>
            </a:pPr>
            <a:r>
              <a:rPr b="1" lang="en" sz="1150">
                <a:solidFill>
                  <a:srgbClr val="4B4B4B"/>
                </a:solidFill>
                <a:latin typeface="Montserrat"/>
                <a:ea typeface="Montserrat"/>
                <a:cs typeface="Montserrat"/>
                <a:sym typeface="Montserrat"/>
              </a:rPr>
              <a:t>About Me</a:t>
            </a:r>
            <a:endParaRPr sz="1150">
              <a:solidFill>
                <a:srgbClr val="4B4B4B"/>
              </a:solidFill>
              <a:latin typeface="Montserrat"/>
              <a:ea typeface="Montserrat"/>
              <a:cs typeface="Montserrat"/>
              <a:sym typeface="Montserrat"/>
            </a:endParaRPr>
          </a:p>
          <a:p>
            <a:pPr indent="-264795" lvl="0" marL="285750"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I grew up in a suburb of Detroit, MI</a:t>
            </a:r>
            <a:endParaRPr sz="1150">
              <a:solidFill>
                <a:srgbClr val="4B4B4B"/>
              </a:solidFill>
              <a:latin typeface="Montserrat"/>
              <a:ea typeface="Montserrat"/>
              <a:cs typeface="Montserrat"/>
              <a:sym typeface="Montserrat"/>
            </a:endParaRPr>
          </a:p>
          <a:p>
            <a:pPr indent="-264795" lvl="0" marL="285750"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I like running, goofy costumes, craft beer, and sometimes combining those things</a:t>
            </a:r>
            <a:endParaRPr sz="1150">
              <a:solidFill>
                <a:srgbClr val="4B4B4B"/>
              </a:solidFill>
              <a:latin typeface="Montserrat"/>
              <a:ea typeface="Montserrat"/>
              <a:cs typeface="Montserrat"/>
              <a:sym typeface="Montserrat"/>
            </a:endParaRPr>
          </a:p>
          <a:p>
            <a:pPr indent="-264795" lvl="0" marL="285750"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I read a ton of bad fiction for fun</a:t>
            </a:r>
            <a:endParaRPr sz="1150">
              <a:solidFill>
                <a:srgbClr val="4B4B4B"/>
              </a:solidFill>
              <a:latin typeface="Montserrat"/>
              <a:ea typeface="Montserrat"/>
              <a:cs typeface="Montserrat"/>
              <a:sym typeface="Montserrat"/>
            </a:endParaRPr>
          </a:p>
          <a:p>
            <a:pPr indent="-264795" lvl="0" marL="285750" rtl="0" algn="l">
              <a:lnSpc>
                <a:spcPct val="120000"/>
              </a:lnSpc>
              <a:spcBef>
                <a:spcPts val="750"/>
              </a:spcBef>
              <a:spcAft>
                <a:spcPts val="0"/>
              </a:spcAft>
              <a:buClr>
                <a:srgbClr val="4B4B4B"/>
              </a:buClr>
              <a:buSzPts val="1150"/>
              <a:buFont typeface="Montserrat"/>
              <a:buChar char="•"/>
            </a:pPr>
            <a:r>
              <a:rPr lang="en" sz="1150">
                <a:solidFill>
                  <a:srgbClr val="4B4B4B"/>
                </a:solidFill>
                <a:latin typeface="Montserrat"/>
                <a:ea typeface="Montserrat"/>
                <a:cs typeface="Montserrat"/>
                <a:sym typeface="Montserrat"/>
              </a:rPr>
              <a:t>I have a grumpy cat named Gato</a:t>
            </a:r>
            <a:endParaRPr b="1" sz="1150">
              <a:solidFill>
                <a:srgbClr val="4B4B4B"/>
              </a:solidFill>
              <a:latin typeface="Montserrat"/>
              <a:ea typeface="Montserrat"/>
              <a:cs typeface="Montserrat"/>
              <a:sym typeface="Montserrat"/>
            </a:endParaRPr>
          </a:p>
        </p:txBody>
      </p:sp>
      <p:grpSp>
        <p:nvGrpSpPr>
          <p:cNvPr id="237" name="Google Shape;237;p39"/>
          <p:cNvGrpSpPr/>
          <p:nvPr/>
        </p:nvGrpSpPr>
        <p:grpSpPr>
          <a:xfrm>
            <a:off x="786841" y="688190"/>
            <a:ext cx="2169756" cy="2530842"/>
            <a:chOff x="546587" y="1208122"/>
            <a:chExt cx="2711517" cy="3084136"/>
          </a:xfrm>
        </p:grpSpPr>
        <p:sp>
          <p:nvSpPr>
            <p:cNvPr id="238" name="Google Shape;238;p39"/>
            <p:cNvSpPr/>
            <p:nvPr/>
          </p:nvSpPr>
          <p:spPr>
            <a:xfrm>
              <a:off x="558704" y="3945458"/>
              <a:ext cx="2699400" cy="34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100">
                  <a:solidFill>
                    <a:srgbClr val="4B4B4B"/>
                  </a:solidFill>
                  <a:latin typeface="Montserrat"/>
                  <a:ea typeface="Montserrat"/>
                  <a:cs typeface="Montserrat"/>
                  <a:sym typeface="Montserrat"/>
                </a:rPr>
                <a:t>amanda.paulson@ucsf.edu</a:t>
              </a:r>
              <a:endParaRPr i="0" sz="1100" u="none" cap="none" strike="noStrike">
                <a:solidFill>
                  <a:srgbClr val="4B4B4B"/>
                </a:solidFill>
                <a:latin typeface="Montserrat"/>
                <a:ea typeface="Montserrat"/>
                <a:cs typeface="Montserrat"/>
                <a:sym typeface="Montserrat"/>
              </a:endParaRPr>
            </a:p>
            <a:p>
              <a:pPr indent="0" lvl="0" marL="0" marR="0" rtl="0" algn="ctr">
                <a:spcBef>
                  <a:spcPts val="0"/>
                </a:spcBef>
                <a:spcAft>
                  <a:spcPts val="0"/>
                </a:spcAft>
                <a:buNone/>
              </a:pPr>
              <a:r>
                <a:t/>
              </a:r>
              <a:endParaRPr b="0" i="0" sz="1200" u="none" cap="none" strike="noStrike">
                <a:solidFill>
                  <a:srgbClr val="4B4B4B"/>
                </a:solidFill>
                <a:latin typeface="Century Gothic"/>
                <a:ea typeface="Century Gothic"/>
                <a:cs typeface="Century Gothic"/>
                <a:sym typeface="Century Gothic"/>
              </a:endParaRPr>
            </a:p>
          </p:txBody>
        </p:sp>
        <p:pic>
          <p:nvPicPr>
            <p:cNvPr id="239" name="Google Shape;239;p39"/>
            <p:cNvPicPr preferRelativeResize="0"/>
            <p:nvPr/>
          </p:nvPicPr>
          <p:blipFill rotWithShape="1">
            <a:blip r:embed="rId3">
              <a:alphaModFix/>
            </a:blip>
            <a:srcRect b="21470" l="28578" r="6291" t="29149"/>
            <a:stretch/>
          </p:blipFill>
          <p:spPr>
            <a:xfrm>
              <a:off x="546587" y="1208122"/>
              <a:ext cx="2711380" cy="2743198"/>
            </a:xfrm>
            <a:prstGeom prst="rect">
              <a:avLst/>
            </a:prstGeom>
            <a:noFill/>
            <a:ln>
              <a:noFill/>
            </a:ln>
          </p:spPr>
        </p:pic>
      </p:grpSp>
      <p:grpSp>
        <p:nvGrpSpPr>
          <p:cNvPr id="240" name="Google Shape;240;p39"/>
          <p:cNvGrpSpPr/>
          <p:nvPr/>
        </p:nvGrpSpPr>
        <p:grpSpPr>
          <a:xfrm>
            <a:off x="143423" y="3242822"/>
            <a:ext cx="3517707" cy="1828799"/>
            <a:chOff x="143423" y="4309622"/>
            <a:chExt cx="3517707" cy="1828799"/>
          </a:xfrm>
        </p:grpSpPr>
        <p:pic>
          <p:nvPicPr>
            <p:cNvPr id="241" name="Google Shape;241;p39"/>
            <p:cNvPicPr preferRelativeResize="0"/>
            <p:nvPr/>
          </p:nvPicPr>
          <p:blipFill rotWithShape="1">
            <a:blip r:embed="rId4">
              <a:alphaModFix/>
            </a:blip>
            <a:srcRect b="0" l="15588" r="17103" t="10193"/>
            <a:stretch/>
          </p:blipFill>
          <p:spPr>
            <a:xfrm rot="5400000">
              <a:off x="2014810" y="4396509"/>
              <a:ext cx="1645748" cy="1646893"/>
            </a:xfrm>
            <a:prstGeom prst="rect">
              <a:avLst/>
            </a:prstGeom>
            <a:noFill/>
            <a:ln>
              <a:noFill/>
            </a:ln>
          </p:spPr>
        </p:pic>
        <p:pic>
          <p:nvPicPr>
            <p:cNvPr id="242" name="Google Shape;242;p39"/>
            <p:cNvPicPr preferRelativeResize="0"/>
            <p:nvPr/>
          </p:nvPicPr>
          <p:blipFill rotWithShape="1">
            <a:blip r:embed="rId5">
              <a:alphaModFix/>
            </a:blip>
            <a:srcRect b="0" l="0" r="0" t="0"/>
            <a:stretch/>
          </p:blipFill>
          <p:spPr>
            <a:xfrm>
              <a:off x="143423" y="4309622"/>
              <a:ext cx="1828799" cy="1828799"/>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311700" y="-12175"/>
            <a:ext cx="85206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Arial"/>
              <a:buNone/>
            </a:pPr>
            <a:r>
              <a:rPr lang="en" sz="2400"/>
              <a:t>GMD loop: Generated structures with and without ADI</a:t>
            </a:r>
            <a:endParaRPr sz="2400"/>
          </a:p>
        </p:txBody>
      </p:sp>
      <p:pic>
        <p:nvPicPr>
          <p:cNvPr id="516" name="Google Shape;516;p57"/>
          <p:cNvPicPr preferRelativeResize="0"/>
          <p:nvPr/>
        </p:nvPicPr>
        <p:blipFill rotWithShape="1">
          <a:blip r:embed="rId3">
            <a:alphaModFix/>
          </a:blip>
          <a:srcRect b="0" l="0" r="6367" t="0"/>
          <a:stretch/>
        </p:blipFill>
        <p:spPr>
          <a:xfrm>
            <a:off x="5404125" y="740275"/>
            <a:ext cx="3497100" cy="3734926"/>
          </a:xfrm>
          <a:prstGeom prst="rect">
            <a:avLst/>
          </a:prstGeom>
          <a:noFill/>
          <a:ln>
            <a:noFill/>
          </a:ln>
        </p:spPr>
      </p:pic>
      <p:pic>
        <p:nvPicPr>
          <p:cNvPr id="517" name="Google Shape;517;p57"/>
          <p:cNvPicPr preferRelativeResize="0"/>
          <p:nvPr/>
        </p:nvPicPr>
        <p:blipFill rotWithShape="1">
          <a:blip r:embed="rId4">
            <a:alphaModFix/>
          </a:blip>
          <a:srcRect b="0" l="0" r="9592" t="0"/>
          <a:stretch/>
        </p:blipFill>
        <p:spPr>
          <a:xfrm>
            <a:off x="998625" y="727900"/>
            <a:ext cx="3497182" cy="3736524"/>
          </a:xfrm>
          <a:prstGeom prst="rect">
            <a:avLst/>
          </a:prstGeom>
          <a:noFill/>
          <a:ln>
            <a:noFill/>
          </a:ln>
        </p:spPr>
      </p:pic>
      <p:sp>
        <p:nvSpPr>
          <p:cNvPr id="518" name="Google Shape;518;p57"/>
          <p:cNvSpPr txBox="1"/>
          <p:nvPr/>
        </p:nvSpPr>
        <p:spPr>
          <a:xfrm>
            <a:off x="-76200" y="2127925"/>
            <a:ext cx="1281900" cy="8619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Montserrat"/>
                <a:ea typeface="Montserrat"/>
                <a:cs typeface="Montserrat"/>
                <a:sym typeface="Montserrat"/>
              </a:rPr>
              <a:t>On-target 1 pKi</a:t>
            </a:r>
            <a:endParaRPr b="1" sz="1100">
              <a:latin typeface="Montserrat"/>
              <a:ea typeface="Montserrat"/>
              <a:cs typeface="Montserrat"/>
              <a:sym typeface="Montserrat"/>
            </a:endParaRPr>
          </a:p>
          <a:p>
            <a:pPr indent="0" lvl="0" marL="0" rtl="0" algn="r">
              <a:spcBef>
                <a:spcPts val="0"/>
              </a:spcBef>
              <a:spcAft>
                <a:spcPts val="0"/>
              </a:spcAft>
              <a:buNone/>
            </a:pPr>
            <a:r>
              <a:rPr b="1" lang="en" sz="1100">
                <a:latin typeface="Montserrat"/>
                <a:ea typeface="Montserrat"/>
                <a:cs typeface="Montserrat"/>
                <a:sym typeface="Montserrat"/>
              </a:rPr>
              <a:t>(Highest in training </a:t>
            </a:r>
            <a:br>
              <a:rPr b="1" lang="en" sz="1100">
                <a:latin typeface="Montserrat"/>
                <a:ea typeface="Montserrat"/>
                <a:cs typeface="Montserrat"/>
                <a:sym typeface="Montserrat"/>
              </a:rPr>
            </a:br>
            <a:r>
              <a:rPr b="1" lang="en" sz="1100">
                <a:latin typeface="Montserrat"/>
                <a:ea typeface="Montserrat"/>
                <a:cs typeface="Montserrat"/>
                <a:sym typeface="Montserrat"/>
              </a:rPr>
              <a:t>data = 10.3)</a:t>
            </a:r>
            <a:endParaRPr b="1" sz="1100">
              <a:latin typeface="Montserrat"/>
              <a:ea typeface="Montserrat"/>
              <a:cs typeface="Montserrat"/>
              <a:sym typeface="Montserrat"/>
            </a:endParaRPr>
          </a:p>
        </p:txBody>
      </p:sp>
      <p:sp>
        <p:nvSpPr>
          <p:cNvPr id="519" name="Google Shape;519;p57"/>
          <p:cNvSpPr txBox="1"/>
          <p:nvPr/>
        </p:nvSpPr>
        <p:spPr>
          <a:xfrm>
            <a:off x="1205875" y="4250725"/>
            <a:ext cx="3497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Montserrat"/>
                <a:ea typeface="Montserrat"/>
                <a:cs typeface="Montserrat"/>
                <a:sym typeface="Montserrat"/>
              </a:rPr>
              <a:t>Off-target 2 pKi (lowest in training data: 3.7)</a:t>
            </a:r>
            <a:endParaRPr b="1" sz="1100">
              <a:latin typeface="Montserrat"/>
              <a:ea typeface="Montserrat"/>
              <a:cs typeface="Montserrat"/>
              <a:sym typeface="Montserrat"/>
            </a:endParaRPr>
          </a:p>
        </p:txBody>
      </p:sp>
      <p:sp>
        <p:nvSpPr>
          <p:cNvPr id="520" name="Google Shape;520;p57"/>
          <p:cNvSpPr txBox="1"/>
          <p:nvPr/>
        </p:nvSpPr>
        <p:spPr>
          <a:xfrm>
            <a:off x="4495800" y="2200900"/>
            <a:ext cx="10803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Montserrat"/>
                <a:ea typeface="Montserrat"/>
                <a:cs typeface="Montserrat"/>
                <a:sym typeface="Montserrat"/>
              </a:rPr>
              <a:t>On-target 1 pKi</a:t>
            </a:r>
            <a:endParaRPr b="1" sz="1100">
              <a:latin typeface="Montserrat"/>
              <a:ea typeface="Montserrat"/>
              <a:cs typeface="Montserrat"/>
              <a:sym typeface="Montserrat"/>
            </a:endParaRPr>
          </a:p>
        </p:txBody>
      </p:sp>
      <p:sp>
        <p:nvSpPr>
          <p:cNvPr id="521" name="Google Shape;521;p57"/>
          <p:cNvSpPr txBox="1"/>
          <p:nvPr/>
        </p:nvSpPr>
        <p:spPr>
          <a:xfrm>
            <a:off x="5728500" y="4305069"/>
            <a:ext cx="3497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Montserrat"/>
                <a:ea typeface="Montserrat"/>
                <a:cs typeface="Montserrat"/>
                <a:sym typeface="Montserrat"/>
              </a:rPr>
              <a:t>Off-target 2 pKi</a:t>
            </a:r>
            <a:endParaRPr b="1" sz="1100">
              <a:latin typeface="Montserrat"/>
              <a:ea typeface="Montserrat"/>
              <a:cs typeface="Montserrat"/>
              <a:sym typeface="Montserrat"/>
            </a:endParaRPr>
          </a:p>
        </p:txBody>
      </p:sp>
      <p:sp>
        <p:nvSpPr>
          <p:cNvPr id="522" name="Google Shape;522;p57"/>
          <p:cNvSpPr txBox="1"/>
          <p:nvPr/>
        </p:nvSpPr>
        <p:spPr>
          <a:xfrm>
            <a:off x="2766300" y="4743300"/>
            <a:ext cx="3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Slides courtesy of Kevin McLoughlin</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Conclusions</a:t>
            </a:r>
            <a:endParaRPr/>
          </a:p>
        </p:txBody>
      </p:sp>
      <p:sp>
        <p:nvSpPr>
          <p:cNvPr id="528" name="Google Shape;528;p58"/>
          <p:cNvSpPr txBox="1"/>
          <p:nvPr>
            <p:ph idx="1" type="body"/>
          </p:nvPr>
        </p:nvSpPr>
        <p:spPr>
          <a:xfrm>
            <a:off x="311700" y="560525"/>
            <a:ext cx="8520600" cy="40083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JT-VAE based generative models yield novel molecular entities with desired predicted properties</a:t>
            </a:r>
            <a:endParaRPr/>
          </a:p>
          <a:p>
            <a:pPr indent="-342900" lvl="1" marL="914400" rtl="0" algn="l">
              <a:spcBef>
                <a:spcPts val="1000"/>
              </a:spcBef>
              <a:spcAft>
                <a:spcPts val="0"/>
              </a:spcAft>
              <a:buSzPts val="1800"/>
              <a:buChar char="•"/>
            </a:pPr>
            <a:r>
              <a:rPr lang="en"/>
              <a:t>ADI example: </a:t>
            </a:r>
            <a:endParaRPr/>
          </a:p>
          <a:p>
            <a:pPr indent="-323850" lvl="2" marL="1371600" rtl="0" algn="l">
              <a:spcBef>
                <a:spcPts val="1000"/>
              </a:spcBef>
              <a:spcAft>
                <a:spcPts val="0"/>
              </a:spcAft>
              <a:buSzPts val="1500"/>
              <a:buChar char="•"/>
            </a:pPr>
            <a:r>
              <a:rPr lang="en"/>
              <a:t>35/106 synthesized compounds achieved dose-response inhibition of target</a:t>
            </a:r>
            <a:endParaRPr/>
          </a:p>
          <a:p>
            <a:pPr indent="-323850" lvl="2" marL="1371600" rtl="0" algn="l">
              <a:spcBef>
                <a:spcPts val="1000"/>
              </a:spcBef>
              <a:spcAft>
                <a:spcPts val="0"/>
              </a:spcAft>
              <a:buSzPts val="1500"/>
              <a:buChar char="•"/>
            </a:pPr>
            <a:r>
              <a:rPr lang="en"/>
              <a:t>8/35 achieved desired 100x selectivity profile</a:t>
            </a:r>
            <a:endParaRPr/>
          </a:p>
          <a:p>
            <a:pPr indent="0" lvl="0" marL="0" rtl="0" algn="l">
              <a:spcBef>
                <a:spcPts val="1000"/>
              </a:spcBef>
              <a:spcAft>
                <a:spcPts val="0"/>
              </a:spcAft>
              <a:buNone/>
            </a:pPr>
            <a:r>
              <a:t/>
            </a:r>
            <a:endParaRPr/>
          </a:p>
          <a:p>
            <a:pPr indent="-361950" lvl="0" marL="457200" rtl="0" algn="l">
              <a:spcBef>
                <a:spcPts val="1000"/>
              </a:spcBef>
              <a:spcAft>
                <a:spcPts val="1000"/>
              </a:spcAft>
              <a:buSzPts val="2100"/>
              <a:buChar char="•"/>
            </a:pPr>
            <a:r>
              <a:rPr lang="en"/>
              <a:t>Constraining the GMD with an accessibility domain index can further refine the proposed compounds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9"/>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Challenges in </a:t>
            </a:r>
            <a:r>
              <a:rPr i="1" lang="en"/>
              <a:t>in silico</a:t>
            </a:r>
            <a:r>
              <a:rPr lang="en"/>
              <a:t> drug design</a:t>
            </a:r>
            <a:endParaRPr/>
          </a:p>
        </p:txBody>
      </p:sp>
      <p:sp>
        <p:nvSpPr>
          <p:cNvPr id="534" name="Google Shape;534;p59"/>
          <p:cNvSpPr txBox="1"/>
          <p:nvPr>
            <p:ph idx="1" type="body"/>
          </p:nvPr>
        </p:nvSpPr>
        <p:spPr>
          <a:xfrm>
            <a:off x="623888" y="3442098"/>
            <a:ext cx="7886700" cy="30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0"/>
          <p:cNvSpPr txBox="1"/>
          <p:nvPr>
            <p:ph type="title"/>
          </p:nvPr>
        </p:nvSpPr>
        <p:spPr>
          <a:xfrm>
            <a:off x="311700" y="64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t>Balancing experimental complexity, throughput and costs when generating new data</a:t>
            </a:r>
            <a:endParaRPr sz="2400"/>
          </a:p>
        </p:txBody>
      </p:sp>
      <p:sp>
        <p:nvSpPr>
          <p:cNvPr id="540" name="Google Shape;540;p60"/>
          <p:cNvSpPr txBox="1"/>
          <p:nvPr>
            <p:ph idx="2" type="body"/>
          </p:nvPr>
        </p:nvSpPr>
        <p:spPr>
          <a:xfrm>
            <a:off x="4991700" y="1000075"/>
            <a:ext cx="3535800" cy="34164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b="1" lang="en">
                <a:solidFill>
                  <a:schemeClr val="accent5"/>
                </a:solidFill>
              </a:rPr>
              <a:t>Throughput</a:t>
            </a:r>
            <a:endParaRPr>
              <a:solidFill>
                <a:schemeClr val="accent5"/>
              </a:solidFill>
            </a:endParaRPr>
          </a:p>
          <a:p>
            <a:pPr indent="0" lvl="0" marL="0" rtl="0" algn="l">
              <a:spcBef>
                <a:spcPts val="800"/>
              </a:spcBef>
              <a:spcAft>
                <a:spcPts val="0"/>
              </a:spcAft>
              <a:buNone/>
            </a:pPr>
            <a:r>
              <a:t/>
            </a:r>
            <a:endParaRPr sz="900"/>
          </a:p>
          <a:p>
            <a:pPr indent="0" lvl="0" marL="0" rtl="0" algn="l">
              <a:spcBef>
                <a:spcPts val="800"/>
              </a:spcBef>
              <a:spcAft>
                <a:spcPts val="0"/>
              </a:spcAft>
              <a:buNone/>
            </a:pPr>
            <a:r>
              <a:rPr lang="en"/>
              <a:t>PAMPA-BBB</a:t>
            </a:r>
            <a:endParaRPr/>
          </a:p>
          <a:p>
            <a:pPr indent="0" lvl="0" marL="0" rtl="0" algn="l">
              <a:spcBef>
                <a:spcPts val="800"/>
              </a:spcBef>
              <a:spcAft>
                <a:spcPts val="0"/>
              </a:spcAft>
              <a:buNone/>
            </a:pPr>
            <a:r>
              <a:t/>
            </a:r>
            <a:endParaRPr sz="900"/>
          </a:p>
          <a:p>
            <a:pPr indent="0" lvl="0" marL="0" rtl="0" algn="l">
              <a:spcBef>
                <a:spcPts val="800"/>
              </a:spcBef>
              <a:spcAft>
                <a:spcPts val="0"/>
              </a:spcAft>
              <a:buNone/>
            </a:pPr>
            <a:r>
              <a:rPr lang="en"/>
              <a:t>Cell-based permeability</a:t>
            </a:r>
            <a:endParaRPr/>
          </a:p>
          <a:p>
            <a:pPr indent="0" lvl="0" marL="0" rtl="0" algn="l">
              <a:spcBef>
                <a:spcPts val="800"/>
              </a:spcBef>
              <a:spcAft>
                <a:spcPts val="0"/>
              </a:spcAft>
              <a:buNone/>
            </a:pPr>
            <a:r>
              <a:t/>
            </a:r>
            <a:endParaRPr sz="900"/>
          </a:p>
          <a:p>
            <a:pPr indent="0" lvl="0" marL="0" rtl="0" algn="l">
              <a:spcBef>
                <a:spcPts val="800"/>
              </a:spcBef>
              <a:spcAft>
                <a:spcPts val="0"/>
              </a:spcAft>
              <a:buNone/>
            </a:pPr>
            <a:r>
              <a:rPr lang="en"/>
              <a:t>Microfluidic systems</a:t>
            </a:r>
            <a:r>
              <a:rPr lang="en" sz="1300"/>
              <a:t>, </a:t>
            </a:r>
            <a:r>
              <a:rPr lang="en"/>
              <a:t>iPS,                     3D culture</a:t>
            </a:r>
            <a:endParaRPr/>
          </a:p>
          <a:p>
            <a:pPr indent="0" lvl="0" marL="0" rtl="0" algn="l">
              <a:spcBef>
                <a:spcPts val="800"/>
              </a:spcBef>
              <a:spcAft>
                <a:spcPts val="0"/>
              </a:spcAft>
              <a:buNone/>
            </a:pPr>
            <a:r>
              <a:t/>
            </a:r>
            <a:endParaRPr sz="900"/>
          </a:p>
          <a:p>
            <a:pPr indent="0" lvl="0" marL="0" rtl="0" algn="l">
              <a:spcBef>
                <a:spcPts val="800"/>
              </a:spcBef>
              <a:spcAft>
                <a:spcPts val="0"/>
              </a:spcAft>
              <a:buNone/>
            </a:pPr>
            <a:r>
              <a:rPr lang="en"/>
              <a:t>In vivo perfusion</a:t>
            </a:r>
            <a:endParaRPr/>
          </a:p>
          <a:p>
            <a:pPr indent="0" lvl="0" marL="0" rtl="0" algn="l">
              <a:spcBef>
                <a:spcPts val="800"/>
              </a:spcBef>
              <a:spcAft>
                <a:spcPts val="0"/>
              </a:spcAft>
              <a:buNone/>
            </a:pPr>
            <a:r>
              <a:t/>
            </a:r>
            <a:endParaRPr/>
          </a:p>
          <a:p>
            <a:pPr indent="0" lvl="0" marL="342900" rtl="0" algn="r">
              <a:spcBef>
                <a:spcPts val="800"/>
              </a:spcBef>
              <a:spcAft>
                <a:spcPts val="0"/>
              </a:spcAft>
              <a:buNone/>
            </a:pPr>
            <a:r>
              <a:rPr b="1" lang="en">
                <a:solidFill>
                  <a:schemeClr val="accent3"/>
                </a:solidFill>
              </a:rPr>
              <a:t>Complexity, accuracy</a:t>
            </a:r>
            <a:endParaRPr>
              <a:solidFill>
                <a:schemeClr val="accent3"/>
              </a:solidFill>
            </a:endParaRPr>
          </a:p>
          <a:p>
            <a:pPr indent="0" lvl="0" marL="0" rtl="0" algn="l">
              <a:spcBef>
                <a:spcPts val="800"/>
              </a:spcBef>
              <a:spcAft>
                <a:spcPts val="0"/>
              </a:spcAft>
              <a:buNone/>
            </a:pPr>
            <a:r>
              <a:t/>
            </a:r>
            <a:endParaRPr b="1">
              <a:solidFill>
                <a:srgbClr val="395E89"/>
              </a:solidFill>
            </a:endParaRPr>
          </a:p>
        </p:txBody>
      </p:sp>
      <p:sp>
        <p:nvSpPr>
          <p:cNvPr id="541" name="Google Shape;541;p60"/>
          <p:cNvSpPr txBox="1"/>
          <p:nvPr>
            <p:ph idx="1" type="body"/>
          </p:nvPr>
        </p:nvSpPr>
        <p:spPr>
          <a:xfrm>
            <a:off x="311700" y="1000075"/>
            <a:ext cx="3999900" cy="35688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 sz="1700"/>
              <a:t>Throughput inversely correlates to experimental complexity &amp; cost</a:t>
            </a:r>
            <a:endParaRPr sz="1700"/>
          </a:p>
          <a:p>
            <a:pPr indent="0" lvl="0" marL="457200" rtl="0" algn="l">
              <a:spcBef>
                <a:spcPts val="1000"/>
              </a:spcBef>
              <a:spcAft>
                <a:spcPts val="0"/>
              </a:spcAft>
              <a:buNone/>
            </a:pPr>
            <a:r>
              <a:t/>
            </a:r>
            <a:endParaRPr sz="1700"/>
          </a:p>
          <a:p>
            <a:pPr indent="-336550" lvl="0" marL="457200" rtl="0" algn="l">
              <a:spcBef>
                <a:spcPts val="1000"/>
              </a:spcBef>
              <a:spcAft>
                <a:spcPts val="0"/>
              </a:spcAft>
              <a:buSzPts val="1700"/>
              <a:buChar char="•"/>
            </a:pPr>
            <a:r>
              <a:rPr lang="en" sz="1700"/>
              <a:t>But, ML algorithms are greedy</a:t>
            </a:r>
            <a:endParaRPr sz="1700"/>
          </a:p>
          <a:p>
            <a:pPr indent="0" lvl="0" marL="457200" rtl="0" algn="l">
              <a:spcBef>
                <a:spcPts val="1000"/>
              </a:spcBef>
              <a:spcAft>
                <a:spcPts val="0"/>
              </a:spcAft>
              <a:buNone/>
            </a:pPr>
            <a:r>
              <a:t/>
            </a:r>
            <a:endParaRPr sz="1700"/>
          </a:p>
          <a:p>
            <a:pPr indent="-336550" lvl="0" marL="457200" rtl="0" algn="l">
              <a:spcBef>
                <a:spcPts val="1000"/>
              </a:spcBef>
              <a:spcAft>
                <a:spcPts val="1000"/>
              </a:spcAft>
              <a:buSzPts val="1700"/>
              <a:buChar char="•"/>
            </a:pPr>
            <a:r>
              <a:rPr lang="en" sz="1700"/>
              <a:t>How can we improve property prediction models while keeping experimental costs low and throughput high?</a:t>
            </a:r>
            <a:endParaRPr sz="1700"/>
          </a:p>
        </p:txBody>
      </p:sp>
      <p:sp>
        <p:nvSpPr>
          <p:cNvPr id="542" name="Google Shape;542;p60"/>
          <p:cNvSpPr/>
          <p:nvPr/>
        </p:nvSpPr>
        <p:spPr>
          <a:xfrm>
            <a:off x="7779625" y="1497398"/>
            <a:ext cx="407100" cy="2610900"/>
          </a:xfrm>
          <a:prstGeom prst="rtTriangle">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60"/>
          <p:cNvSpPr/>
          <p:nvPr/>
        </p:nvSpPr>
        <p:spPr>
          <a:xfrm rot="10800000">
            <a:off x="7907500" y="1497398"/>
            <a:ext cx="407100" cy="2610900"/>
          </a:xfrm>
          <a:prstGeom prst="rtTriangle">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type="title"/>
          </p:nvPr>
        </p:nvSpPr>
        <p:spPr>
          <a:xfrm>
            <a:off x="623888" y="11299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Application of ATOM platform for prediction of blood-brain barrier penetrance</a:t>
            </a:r>
            <a:endParaRPr/>
          </a:p>
        </p:txBody>
      </p:sp>
      <p:sp>
        <p:nvSpPr>
          <p:cNvPr id="549" name="Google Shape;549;p61"/>
          <p:cNvSpPr txBox="1"/>
          <p:nvPr>
            <p:ph idx="1" type="body"/>
          </p:nvPr>
        </p:nvSpPr>
        <p:spPr>
          <a:xfrm>
            <a:off x="623888" y="3289698"/>
            <a:ext cx="7886700" cy="30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62"/>
          <p:cNvGrpSpPr/>
          <p:nvPr/>
        </p:nvGrpSpPr>
        <p:grpSpPr>
          <a:xfrm>
            <a:off x="76202" y="152401"/>
            <a:ext cx="9021516" cy="4319813"/>
            <a:chOff x="2" y="1"/>
            <a:chExt cx="9021516" cy="4319813"/>
          </a:xfrm>
        </p:grpSpPr>
        <p:sp>
          <p:nvSpPr>
            <p:cNvPr id="555" name="Google Shape;555;p62"/>
            <p:cNvSpPr/>
            <p:nvPr/>
          </p:nvSpPr>
          <p:spPr>
            <a:xfrm rot="5400000">
              <a:off x="4235000" y="-1691375"/>
              <a:ext cx="1289400" cy="6420900"/>
            </a:xfrm>
            <a:prstGeom prst="uturnArrow">
              <a:avLst>
                <a:gd fmla="val 11513" name="adj1"/>
                <a:gd fmla="val 16320" name="adj2"/>
                <a:gd fmla="val 20354" name="adj3"/>
                <a:gd fmla="val 43987" name="adj4"/>
                <a:gd fmla="val 99088" name="adj5"/>
              </a:avLst>
            </a:prstGeom>
            <a:solidFill>
              <a:srgbClr val="939393"/>
            </a:solidFill>
            <a:ln cap="flat" cmpd="sng" w="127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556" name="Google Shape;556;p62"/>
            <p:cNvSpPr/>
            <p:nvPr/>
          </p:nvSpPr>
          <p:spPr>
            <a:xfrm rot="5400000">
              <a:off x="5277444" y="584981"/>
              <a:ext cx="978000" cy="4431600"/>
            </a:xfrm>
            <a:prstGeom prst="uturnArrow">
              <a:avLst>
                <a:gd fmla="val 15658" name="adj1"/>
                <a:gd fmla="val 10295" name="adj2"/>
                <a:gd fmla="val 21716" name="adj3"/>
                <a:gd fmla="val 43750" name="adj4"/>
                <a:gd fmla="val 74270" name="adj5"/>
              </a:avLst>
            </a:prstGeom>
            <a:solidFill>
              <a:srgbClr val="6EC8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62"/>
            <p:cNvSpPr/>
            <p:nvPr/>
          </p:nvSpPr>
          <p:spPr>
            <a:xfrm rot="-5400000">
              <a:off x="4030994" y="947284"/>
              <a:ext cx="303900" cy="26382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58" name="Google Shape;558;p62"/>
            <p:cNvGrpSpPr/>
            <p:nvPr/>
          </p:nvGrpSpPr>
          <p:grpSpPr>
            <a:xfrm>
              <a:off x="671980" y="3236382"/>
              <a:ext cx="7263505" cy="854051"/>
              <a:chOff x="1905696" y="5118637"/>
              <a:chExt cx="8658368" cy="1008444"/>
            </a:xfrm>
          </p:grpSpPr>
          <p:sp>
            <p:nvSpPr>
              <p:cNvPr id="559" name="Google Shape;559;p62"/>
              <p:cNvSpPr/>
              <p:nvPr/>
            </p:nvSpPr>
            <p:spPr>
              <a:xfrm rot="-5400000">
                <a:off x="5675796" y="1753981"/>
                <a:ext cx="603000" cy="8143200"/>
              </a:xfrm>
              <a:prstGeom prst="bentArrow">
                <a:avLst>
                  <a:gd fmla="val 26521" name="adj1"/>
                  <a:gd fmla="val 30925" name="adj2"/>
                  <a:gd fmla="val 34480" name="adj3"/>
                  <a:gd fmla="val 46120"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560" name="Google Shape;560;p62"/>
              <p:cNvSpPr/>
              <p:nvPr/>
            </p:nvSpPr>
            <p:spPr>
              <a:xfrm flipH="1" rot="5400000">
                <a:off x="9767564" y="5329537"/>
                <a:ext cx="1007400" cy="585600"/>
              </a:xfrm>
              <a:prstGeom prst="bentArrow">
                <a:avLst>
                  <a:gd fmla="val 27958" name="adj1"/>
                  <a:gd fmla="val 17609" name="adj2"/>
                  <a:gd fmla="val 0" name="adj3"/>
                  <a:gd fmla="val 62897"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grpSp>
        <p:sp>
          <p:nvSpPr>
            <p:cNvPr id="561" name="Google Shape;561;p62"/>
            <p:cNvSpPr/>
            <p:nvPr/>
          </p:nvSpPr>
          <p:spPr>
            <a:xfrm>
              <a:off x="1119" y="822242"/>
              <a:ext cx="1703700" cy="9294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Working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Compound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Library</a:t>
              </a:r>
              <a:endParaRPr sz="1200"/>
            </a:p>
          </p:txBody>
        </p:sp>
        <p:sp>
          <p:nvSpPr>
            <p:cNvPr id="562" name="Google Shape;562;p62"/>
            <p:cNvSpPr/>
            <p:nvPr/>
          </p:nvSpPr>
          <p:spPr>
            <a:xfrm>
              <a:off x="2" y="2576474"/>
              <a:ext cx="1701000" cy="9294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Retrain property prediction models</a:t>
              </a:r>
              <a:endParaRPr sz="1200"/>
            </a:p>
          </p:txBody>
        </p:sp>
        <p:sp>
          <p:nvSpPr>
            <p:cNvPr id="563" name="Google Shape;563;p62"/>
            <p:cNvSpPr/>
            <p:nvPr/>
          </p:nvSpPr>
          <p:spPr>
            <a:xfrm rot="10800000">
              <a:off x="645768" y="1787097"/>
              <a:ext cx="398100" cy="711000"/>
            </a:xfrm>
            <a:prstGeom prst="downArrow">
              <a:avLst>
                <a:gd fmla="val 50000" name="adj1"/>
                <a:gd fmla="val 50000" name="adj2"/>
              </a:avLst>
            </a:prstGeom>
            <a:solidFill>
              <a:srgbClr val="93939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64" name="Google Shape;564;p62"/>
            <p:cNvGrpSpPr/>
            <p:nvPr/>
          </p:nvGrpSpPr>
          <p:grpSpPr>
            <a:xfrm>
              <a:off x="2461180" y="3656820"/>
              <a:ext cx="3330919" cy="662995"/>
              <a:chOff x="3458502" y="5329593"/>
              <a:chExt cx="3933072" cy="782849"/>
            </a:xfrm>
          </p:grpSpPr>
          <p:grpSp>
            <p:nvGrpSpPr>
              <p:cNvPr id="565" name="Google Shape;565;p62"/>
              <p:cNvGrpSpPr/>
              <p:nvPr/>
            </p:nvGrpSpPr>
            <p:grpSpPr>
              <a:xfrm>
                <a:off x="3458502" y="5352842"/>
                <a:ext cx="1892620" cy="759600"/>
                <a:chOff x="3573789" y="5297792"/>
                <a:chExt cx="1892620" cy="759600"/>
              </a:xfrm>
            </p:grpSpPr>
            <p:sp>
              <p:nvSpPr>
                <p:cNvPr id="566" name="Google Shape;566;p62"/>
                <p:cNvSpPr/>
                <p:nvPr/>
              </p:nvSpPr>
              <p:spPr>
                <a:xfrm>
                  <a:off x="3573789" y="5297792"/>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pic>
              <p:nvPicPr>
                <p:cNvPr id="567" name="Google Shape;567;p62"/>
                <p:cNvPicPr preferRelativeResize="0"/>
                <p:nvPr/>
              </p:nvPicPr>
              <p:blipFill rotWithShape="1">
                <a:blip r:embed="rId3">
                  <a:alphaModFix/>
                </a:blip>
                <a:srcRect b="0" l="0" r="0" t="0"/>
                <a:stretch/>
              </p:blipFill>
              <p:spPr>
                <a:xfrm flipH="1">
                  <a:off x="3632473" y="5374633"/>
                  <a:ext cx="661349" cy="630703"/>
                </a:xfrm>
                <a:prstGeom prst="rect">
                  <a:avLst/>
                </a:prstGeom>
                <a:noFill/>
                <a:ln>
                  <a:noFill/>
                </a:ln>
              </p:spPr>
            </p:pic>
            <p:sp>
              <p:nvSpPr>
                <p:cNvPr id="568" name="Google Shape;568;p62"/>
                <p:cNvSpPr/>
                <p:nvPr/>
              </p:nvSpPr>
              <p:spPr>
                <a:xfrm>
                  <a:off x="4215409" y="5366790"/>
                  <a:ext cx="1251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Human-</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Relevant </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Assays</a:t>
                  </a:r>
                  <a:endParaRPr sz="1200"/>
                </a:p>
              </p:txBody>
            </p:sp>
          </p:grpSp>
          <p:grpSp>
            <p:nvGrpSpPr>
              <p:cNvPr id="569" name="Google Shape;569;p62"/>
              <p:cNvGrpSpPr/>
              <p:nvPr/>
            </p:nvGrpSpPr>
            <p:grpSpPr>
              <a:xfrm>
                <a:off x="5562773" y="5329593"/>
                <a:ext cx="1828800" cy="759600"/>
                <a:chOff x="5678061" y="5274543"/>
                <a:chExt cx="1828800" cy="759600"/>
              </a:xfrm>
            </p:grpSpPr>
            <p:sp>
              <p:nvSpPr>
                <p:cNvPr id="570" name="Google Shape;570;p62"/>
                <p:cNvSpPr/>
                <p:nvPr/>
              </p:nvSpPr>
              <p:spPr>
                <a:xfrm>
                  <a:off x="5678061" y="5274543"/>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571" name="Google Shape;571;p62"/>
                <p:cNvSpPr/>
                <p:nvPr/>
              </p:nvSpPr>
              <p:spPr>
                <a:xfrm>
                  <a:off x="6483774" y="5345408"/>
                  <a:ext cx="995100" cy="6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Chemistry Design &amp; Synthesis</a:t>
                  </a:r>
                  <a:endParaRPr sz="1200"/>
                </a:p>
              </p:txBody>
            </p:sp>
            <p:pic>
              <p:nvPicPr>
                <p:cNvPr id="572" name="Google Shape;572;p62"/>
                <p:cNvPicPr preferRelativeResize="0"/>
                <p:nvPr/>
              </p:nvPicPr>
              <p:blipFill rotWithShape="1">
                <a:blip r:embed="rId4">
                  <a:alphaModFix/>
                </a:blip>
                <a:srcRect b="0" l="0" r="0" t="0"/>
                <a:stretch/>
              </p:blipFill>
              <p:spPr>
                <a:xfrm flipH="1">
                  <a:off x="5815670" y="5347535"/>
                  <a:ext cx="665256" cy="586602"/>
                </a:xfrm>
                <a:prstGeom prst="rect">
                  <a:avLst/>
                </a:prstGeom>
                <a:noFill/>
                <a:ln>
                  <a:noFill/>
                </a:ln>
              </p:spPr>
            </p:pic>
          </p:grpSp>
        </p:grpSp>
        <p:sp>
          <p:nvSpPr>
            <p:cNvPr id="573" name="Google Shape;573;p62"/>
            <p:cNvSpPr/>
            <p:nvPr/>
          </p:nvSpPr>
          <p:spPr>
            <a:xfrm>
              <a:off x="5752918" y="3666687"/>
              <a:ext cx="1770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FFC000"/>
                  </a:solidFill>
                  <a:latin typeface="Calibri"/>
                  <a:ea typeface="Calibri"/>
                  <a:cs typeface="Calibri"/>
                  <a:sym typeface="Calibri"/>
                </a:rPr>
                <a:t>Experimental Loop</a:t>
              </a:r>
              <a:endParaRPr sz="1200"/>
            </a:p>
          </p:txBody>
        </p:sp>
        <p:sp>
          <p:nvSpPr>
            <p:cNvPr id="574" name="Google Shape;574;p62"/>
            <p:cNvSpPr/>
            <p:nvPr/>
          </p:nvSpPr>
          <p:spPr>
            <a:xfrm rot="5400000">
              <a:off x="3432026" y="1322208"/>
              <a:ext cx="303900" cy="37233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75" name="Google Shape;575;p62"/>
            <p:cNvGrpSpPr/>
            <p:nvPr/>
          </p:nvGrpSpPr>
          <p:grpSpPr>
            <a:xfrm>
              <a:off x="2858703" y="2845855"/>
              <a:ext cx="2535873" cy="605195"/>
              <a:chOff x="3573799" y="4360400"/>
              <a:chExt cx="2994300" cy="714600"/>
            </a:xfrm>
          </p:grpSpPr>
          <p:sp>
            <p:nvSpPr>
              <p:cNvPr id="576" name="Google Shape;576;p62"/>
              <p:cNvSpPr/>
              <p:nvPr/>
            </p:nvSpPr>
            <p:spPr>
              <a:xfrm>
                <a:off x="3573799" y="4360400"/>
                <a:ext cx="2994300" cy="714600"/>
              </a:xfrm>
              <a:prstGeom prst="roundRect">
                <a:avLst>
                  <a:gd fmla="val 16667" name="adj"/>
                </a:avLst>
              </a:prstGeom>
              <a:solidFill>
                <a:srgbClr val="FFFFFF"/>
              </a:solidFill>
              <a:ln cap="flat" cmpd="sng" w="38100">
                <a:solidFill>
                  <a:srgbClr val="6EC8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577" name="Google Shape;577;p62"/>
              <p:cNvSpPr txBox="1"/>
              <p:nvPr/>
            </p:nvSpPr>
            <p:spPr>
              <a:xfrm>
                <a:off x="4395385" y="4444475"/>
                <a:ext cx="2091000" cy="518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4B4B4B"/>
                  </a:buClr>
                  <a:buSzPts val="900"/>
                  <a:buFont typeface="Calibri"/>
                  <a:buNone/>
                </a:pPr>
                <a:r>
                  <a:rPr b="1" i="1" lang="en" sz="1200">
                    <a:solidFill>
                      <a:srgbClr val="4B4B4B"/>
                    </a:solidFill>
                    <a:latin typeface="Calibri"/>
                    <a:ea typeface="Calibri"/>
                    <a:cs typeface="Calibri"/>
                    <a:sym typeface="Calibri"/>
                  </a:rPr>
                  <a:t>MD, docking, PBPK, PD/mechanistic models</a:t>
                </a:r>
                <a:endParaRPr b="1" i="1" sz="1200"/>
              </a:p>
            </p:txBody>
          </p:sp>
          <p:grpSp>
            <p:nvGrpSpPr>
              <p:cNvPr id="578" name="Google Shape;578;p62"/>
              <p:cNvGrpSpPr/>
              <p:nvPr/>
            </p:nvGrpSpPr>
            <p:grpSpPr>
              <a:xfrm>
                <a:off x="3669637" y="4523018"/>
                <a:ext cx="781415" cy="421123"/>
                <a:chOff x="3180953" y="4193934"/>
                <a:chExt cx="1354507" cy="809541"/>
              </a:xfrm>
            </p:grpSpPr>
            <p:sp>
              <p:nvSpPr>
                <p:cNvPr id="579" name="Google Shape;579;p62"/>
                <p:cNvSpPr/>
                <p:nvPr/>
              </p:nvSpPr>
              <p:spPr>
                <a:xfrm>
                  <a:off x="4239994" y="4194315"/>
                  <a:ext cx="295465" cy="413004"/>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0" name="Google Shape;580;p62"/>
                <p:cNvSpPr/>
                <p:nvPr/>
              </p:nvSpPr>
              <p:spPr>
                <a:xfrm>
                  <a:off x="4038883" y="4193934"/>
                  <a:ext cx="344204" cy="412101"/>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581" name="Google Shape;581;p62"/>
                <p:cNvCxnSpPr/>
                <p:nvPr/>
              </p:nvCxnSpPr>
              <p:spPr>
                <a:xfrm>
                  <a:off x="4278033" y="4263374"/>
                  <a:ext cx="66600" cy="300"/>
                </a:xfrm>
                <a:prstGeom prst="straightConnector1">
                  <a:avLst/>
                </a:prstGeom>
                <a:noFill/>
                <a:ln cap="flat" cmpd="sng" w="12700">
                  <a:solidFill>
                    <a:srgbClr val="632423"/>
                  </a:solidFill>
                  <a:prstDash val="solid"/>
                  <a:round/>
                  <a:headEnd len="sm" w="sm" type="none"/>
                  <a:tailEnd len="sm" w="sm" type="none"/>
                </a:ln>
              </p:spPr>
            </p:cxnSp>
            <p:sp>
              <p:nvSpPr>
                <p:cNvPr id="582" name="Google Shape;582;p62"/>
                <p:cNvSpPr/>
                <p:nvPr/>
              </p:nvSpPr>
              <p:spPr>
                <a:xfrm>
                  <a:off x="4029946" y="4194393"/>
                  <a:ext cx="295465" cy="4990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3" name="Google Shape;583;p62"/>
                <p:cNvSpPr/>
                <p:nvPr/>
              </p:nvSpPr>
              <p:spPr>
                <a:xfrm>
                  <a:off x="3828835" y="4193934"/>
                  <a:ext cx="344204" cy="49795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584" name="Google Shape;584;p62"/>
                <p:cNvCxnSpPr/>
                <p:nvPr/>
              </p:nvCxnSpPr>
              <p:spPr>
                <a:xfrm>
                  <a:off x="4067985" y="4278307"/>
                  <a:ext cx="66600" cy="600"/>
                </a:xfrm>
                <a:prstGeom prst="straightConnector1">
                  <a:avLst/>
                </a:prstGeom>
                <a:noFill/>
                <a:ln cap="flat" cmpd="sng" w="12700">
                  <a:solidFill>
                    <a:srgbClr val="632423"/>
                  </a:solidFill>
                  <a:prstDash val="solid"/>
                  <a:round/>
                  <a:headEnd len="sm" w="sm" type="none"/>
                  <a:tailEnd len="sm" w="sm" type="none"/>
                </a:ln>
              </p:spPr>
            </p:cxnSp>
            <p:sp>
              <p:nvSpPr>
                <p:cNvPr id="585" name="Google Shape;585;p62"/>
                <p:cNvSpPr/>
                <p:nvPr/>
              </p:nvSpPr>
              <p:spPr>
                <a:xfrm>
                  <a:off x="3811029" y="4194478"/>
                  <a:ext cx="295465" cy="593693"/>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6" name="Google Shape;586;p62"/>
                <p:cNvSpPr/>
                <p:nvPr/>
              </p:nvSpPr>
              <p:spPr>
                <a:xfrm>
                  <a:off x="3609918" y="4193934"/>
                  <a:ext cx="344204" cy="59239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587" name="Google Shape;587;p62"/>
                <p:cNvCxnSpPr/>
                <p:nvPr/>
              </p:nvCxnSpPr>
              <p:spPr>
                <a:xfrm>
                  <a:off x="3849068" y="4294538"/>
                  <a:ext cx="66600" cy="600"/>
                </a:xfrm>
                <a:prstGeom prst="straightConnector1">
                  <a:avLst/>
                </a:prstGeom>
                <a:noFill/>
                <a:ln cap="flat" cmpd="sng" w="12700">
                  <a:solidFill>
                    <a:srgbClr val="632423"/>
                  </a:solidFill>
                  <a:prstDash val="solid"/>
                  <a:round/>
                  <a:headEnd len="sm" w="sm" type="none"/>
                  <a:tailEnd len="sm" w="sm" type="none"/>
                </a:ln>
              </p:spPr>
            </p:cxnSp>
            <p:sp>
              <p:nvSpPr>
                <p:cNvPr id="588" name="Google Shape;588;p62"/>
                <p:cNvSpPr/>
                <p:nvPr/>
              </p:nvSpPr>
              <p:spPr>
                <a:xfrm>
                  <a:off x="3596547" y="4194577"/>
                  <a:ext cx="295465" cy="7012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9" name="Google Shape;589;p62"/>
                <p:cNvSpPr/>
                <p:nvPr/>
              </p:nvSpPr>
              <p:spPr>
                <a:xfrm>
                  <a:off x="3395436" y="4193934"/>
                  <a:ext cx="344204" cy="699713"/>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590" name="Google Shape;590;p62"/>
                <p:cNvCxnSpPr/>
                <p:nvPr/>
              </p:nvCxnSpPr>
              <p:spPr>
                <a:xfrm>
                  <a:off x="3634586" y="4313236"/>
                  <a:ext cx="66600" cy="600"/>
                </a:xfrm>
                <a:prstGeom prst="straightConnector1">
                  <a:avLst/>
                </a:prstGeom>
                <a:noFill/>
                <a:ln cap="flat" cmpd="sng" w="12700">
                  <a:solidFill>
                    <a:srgbClr val="632423"/>
                  </a:solidFill>
                  <a:prstDash val="solid"/>
                  <a:round/>
                  <a:headEnd len="sm" w="sm" type="none"/>
                  <a:tailEnd len="sm" w="sm" type="none"/>
                </a:ln>
              </p:spPr>
            </p:cxnSp>
            <p:sp>
              <p:nvSpPr>
                <p:cNvPr id="591" name="Google Shape;591;p62"/>
                <p:cNvSpPr/>
                <p:nvPr/>
              </p:nvSpPr>
              <p:spPr>
                <a:xfrm>
                  <a:off x="3382064" y="4194675"/>
                  <a:ext cx="295465" cy="808800"/>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2" name="Google Shape;592;p62"/>
                <p:cNvSpPr/>
                <p:nvPr/>
              </p:nvSpPr>
              <p:spPr>
                <a:xfrm>
                  <a:off x="3180953" y="4193934"/>
                  <a:ext cx="344204" cy="807030"/>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593" name="Google Shape;593;p62"/>
                <p:cNvCxnSpPr/>
                <p:nvPr/>
              </p:nvCxnSpPr>
              <p:spPr>
                <a:xfrm>
                  <a:off x="3420103" y="4331934"/>
                  <a:ext cx="66600" cy="900"/>
                </a:xfrm>
                <a:prstGeom prst="straightConnector1">
                  <a:avLst/>
                </a:prstGeom>
                <a:noFill/>
                <a:ln cap="flat" cmpd="sng" w="12700">
                  <a:solidFill>
                    <a:srgbClr val="632423"/>
                  </a:solidFill>
                  <a:prstDash val="solid"/>
                  <a:round/>
                  <a:headEnd len="sm" w="sm" type="none"/>
                  <a:tailEnd len="sm" w="sm" type="none"/>
                </a:ln>
              </p:spPr>
            </p:cxnSp>
          </p:grpSp>
        </p:grpSp>
        <p:grpSp>
          <p:nvGrpSpPr>
            <p:cNvPr id="594" name="Google Shape;594;p62"/>
            <p:cNvGrpSpPr/>
            <p:nvPr/>
          </p:nvGrpSpPr>
          <p:grpSpPr>
            <a:xfrm>
              <a:off x="2678948" y="1"/>
              <a:ext cx="2895383" cy="1322180"/>
              <a:chOff x="4268361" y="1141703"/>
              <a:chExt cx="3418801" cy="1561200"/>
            </a:xfrm>
          </p:grpSpPr>
          <p:sp>
            <p:nvSpPr>
              <p:cNvPr id="595" name="Google Shape;595;p62"/>
              <p:cNvSpPr/>
              <p:nvPr/>
            </p:nvSpPr>
            <p:spPr>
              <a:xfrm>
                <a:off x="4268361" y="1141703"/>
                <a:ext cx="3418800" cy="1561200"/>
              </a:xfrm>
              <a:prstGeom prst="roundRect">
                <a:avLst>
                  <a:gd fmla="val 16667" name="adj"/>
                </a:avLst>
              </a:prstGeom>
              <a:solidFill>
                <a:srgbClr val="FFFFFF"/>
              </a:solidFill>
              <a:ln cap="flat" cmpd="sng" w="38100">
                <a:solidFill>
                  <a:schemeClr val="accent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grpSp>
            <p:nvGrpSpPr>
              <p:cNvPr id="596" name="Google Shape;596;p62"/>
              <p:cNvGrpSpPr/>
              <p:nvPr/>
            </p:nvGrpSpPr>
            <p:grpSpPr>
              <a:xfrm>
                <a:off x="4419926" y="1535547"/>
                <a:ext cx="3115066" cy="1049650"/>
                <a:chOff x="10024604" y="4912034"/>
                <a:chExt cx="3115066" cy="1132920"/>
              </a:xfrm>
            </p:grpSpPr>
            <p:sp>
              <p:nvSpPr>
                <p:cNvPr id="597" name="Google Shape;597;p62"/>
                <p:cNvSpPr/>
                <p:nvPr/>
              </p:nvSpPr>
              <p:spPr>
                <a:xfrm>
                  <a:off x="10024604" y="491203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Efficacy</a:t>
                  </a:r>
                  <a:endParaRPr sz="1100"/>
                </a:p>
              </p:txBody>
            </p:sp>
            <p:sp>
              <p:nvSpPr>
                <p:cNvPr id="598" name="Google Shape;598;p62"/>
                <p:cNvSpPr/>
                <p:nvPr/>
              </p:nvSpPr>
              <p:spPr>
                <a:xfrm>
                  <a:off x="10024771" y="5208233"/>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Safety</a:t>
                  </a:r>
                  <a:endParaRPr sz="1100"/>
                </a:p>
              </p:txBody>
            </p:sp>
            <p:sp>
              <p:nvSpPr>
                <p:cNvPr id="599" name="Google Shape;599;p62"/>
                <p:cNvSpPr/>
                <p:nvPr/>
              </p:nvSpPr>
              <p:spPr>
                <a:xfrm>
                  <a:off x="10024771" y="5495287"/>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PK</a:t>
                  </a:r>
                  <a:endParaRPr sz="1100"/>
                </a:p>
              </p:txBody>
            </p:sp>
            <p:sp>
              <p:nvSpPr>
                <p:cNvPr id="600" name="Google Shape;600;p62"/>
                <p:cNvSpPr/>
                <p:nvPr/>
              </p:nvSpPr>
              <p:spPr>
                <a:xfrm>
                  <a:off x="10024609" y="579085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Developability</a:t>
                  </a:r>
                  <a:endParaRPr sz="1100"/>
                </a:p>
              </p:txBody>
            </p:sp>
          </p:grpSp>
          <p:sp>
            <p:nvSpPr>
              <p:cNvPr id="601" name="Google Shape;601;p62"/>
              <p:cNvSpPr txBox="1"/>
              <p:nvPr/>
            </p:nvSpPr>
            <p:spPr>
              <a:xfrm>
                <a:off x="4268362" y="1142833"/>
                <a:ext cx="3418800" cy="3363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200"/>
                  <a:buFont typeface="Calibri"/>
                  <a:buNone/>
                </a:pPr>
                <a:r>
                  <a:rPr b="1" i="0" lang="en" sz="1400" u="none" cap="none" strike="noStrike">
                    <a:solidFill>
                      <a:srgbClr val="4B4B4B"/>
                    </a:solidFill>
                    <a:latin typeface="Calibri"/>
                    <a:ea typeface="Calibri"/>
                    <a:cs typeface="Calibri"/>
                    <a:sym typeface="Calibri"/>
                  </a:rPr>
                  <a:t>Property Prediction Pipeline</a:t>
                </a:r>
                <a:endParaRPr sz="1200"/>
              </a:p>
            </p:txBody>
          </p:sp>
        </p:grpSp>
        <p:sp>
          <p:nvSpPr>
            <p:cNvPr id="602" name="Google Shape;602;p62"/>
            <p:cNvSpPr txBox="1"/>
            <p:nvPr/>
          </p:nvSpPr>
          <p:spPr>
            <a:xfrm>
              <a:off x="5375304" y="1587429"/>
              <a:ext cx="2638200" cy="300000"/>
            </a:xfrm>
            <a:prstGeom prst="rect">
              <a:avLst/>
            </a:prstGeom>
            <a:noFill/>
            <a:ln>
              <a:noFill/>
            </a:ln>
          </p:spPr>
          <p:txBody>
            <a:bodyPr anchorCtr="0" anchor="t" bIns="34275" lIns="68575" spcFirstLastPara="1" rIns="68575" wrap="square" tIns="34275">
              <a:spAutoFit/>
            </a:bodyPr>
            <a:lstStyle/>
            <a:p>
              <a:pPr indent="0" lvl="1" marL="0" marR="0" rtl="0" algn="ctr">
                <a:spcBef>
                  <a:spcPts val="0"/>
                </a:spcBef>
                <a:spcAft>
                  <a:spcPts val="0"/>
                </a:spcAft>
                <a:buNone/>
              </a:pPr>
              <a:r>
                <a:rPr b="1" i="0" lang="en" sz="1500" u="none" cap="none" strike="noStrike">
                  <a:solidFill>
                    <a:srgbClr val="7F7F7F"/>
                  </a:solidFill>
                  <a:latin typeface="Calibri"/>
                  <a:ea typeface="Calibri"/>
                  <a:cs typeface="Calibri"/>
                  <a:sym typeface="Calibri"/>
                </a:rPr>
                <a:t>Prediction &amp; Design Loop</a:t>
              </a:r>
              <a:endParaRPr sz="1200"/>
            </a:p>
          </p:txBody>
        </p:sp>
        <p:sp>
          <p:nvSpPr>
            <p:cNvPr id="603" name="Google Shape;603;p62"/>
            <p:cNvSpPr/>
            <p:nvPr/>
          </p:nvSpPr>
          <p:spPr>
            <a:xfrm>
              <a:off x="5357051" y="2826291"/>
              <a:ext cx="1548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6EC8BE"/>
                  </a:solidFill>
                  <a:latin typeface="Calibri"/>
                  <a:ea typeface="Calibri"/>
                  <a:cs typeface="Calibri"/>
                  <a:sym typeface="Calibri"/>
                </a:rPr>
                <a:t>Simulation Loop</a:t>
              </a:r>
              <a:endParaRPr sz="1200"/>
            </a:p>
          </p:txBody>
        </p:sp>
        <p:grpSp>
          <p:nvGrpSpPr>
            <p:cNvPr id="604" name="Google Shape;604;p62"/>
            <p:cNvGrpSpPr/>
            <p:nvPr/>
          </p:nvGrpSpPr>
          <p:grpSpPr>
            <a:xfrm>
              <a:off x="6803487" y="2537941"/>
              <a:ext cx="2218031" cy="871310"/>
              <a:chOff x="9381466" y="4148687"/>
              <a:chExt cx="2619000" cy="1148122"/>
            </a:xfrm>
          </p:grpSpPr>
          <p:sp>
            <p:nvSpPr>
              <p:cNvPr id="605" name="Google Shape;605;p62"/>
              <p:cNvSpPr/>
              <p:nvPr/>
            </p:nvSpPr>
            <p:spPr>
              <a:xfrm>
                <a:off x="9381466" y="4167609"/>
                <a:ext cx="2619000" cy="11292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1" sz="900" u="none" cap="none" strike="noStrike">
                  <a:solidFill>
                    <a:srgbClr val="4B4B4B"/>
                  </a:solidFill>
                  <a:latin typeface="Calibri"/>
                  <a:ea typeface="Calibri"/>
                  <a:cs typeface="Calibri"/>
                  <a:sym typeface="Calibri"/>
                </a:endParaRPr>
              </a:p>
            </p:txBody>
          </p:sp>
          <p:sp>
            <p:nvSpPr>
              <p:cNvPr id="606" name="Google Shape;606;p62"/>
              <p:cNvSpPr/>
              <p:nvPr/>
            </p:nvSpPr>
            <p:spPr>
              <a:xfrm>
                <a:off x="9498616" y="4148687"/>
                <a:ext cx="2397300" cy="9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Active learning </a:t>
                </a:r>
                <a:endParaRPr sz="1400"/>
              </a:p>
              <a:p>
                <a:pPr indent="0" lvl="0" marL="0" marR="0" rtl="0" algn="ctr">
                  <a:lnSpc>
                    <a:spcPct val="100000"/>
                  </a:lnSpc>
                  <a:spcBef>
                    <a:spcPts val="0"/>
                  </a:spcBef>
                  <a:spcAft>
                    <a:spcPts val="0"/>
                  </a:spcAft>
                  <a:buClr>
                    <a:srgbClr val="4B4B4B"/>
                  </a:buClr>
                  <a:buSzPts val="1100"/>
                  <a:buFont typeface="Calibri"/>
                  <a:buNone/>
                </a:pPr>
                <a:r>
                  <a:rPr b="0" i="1" lang="en" sz="1200" u="none" cap="none" strike="noStrike">
                    <a:solidFill>
                      <a:srgbClr val="4B4B4B"/>
                    </a:solidFill>
                    <a:latin typeface="Calibri"/>
                    <a:ea typeface="Calibri"/>
                    <a:cs typeface="Calibri"/>
                    <a:sym typeface="Calibri"/>
                  </a:rPr>
                  <a:t>decides if/when a simulation or experiment is needed to improve or validate models</a:t>
                </a:r>
                <a:endParaRPr sz="1200"/>
              </a:p>
            </p:txBody>
          </p:sp>
        </p:grpSp>
        <p:grpSp>
          <p:nvGrpSpPr>
            <p:cNvPr id="607" name="Google Shape;607;p62"/>
            <p:cNvGrpSpPr/>
            <p:nvPr/>
          </p:nvGrpSpPr>
          <p:grpSpPr>
            <a:xfrm>
              <a:off x="7047017" y="1143541"/>
              <a:ext cx="1770876" cy="438806"/>
              <a:chOff x="9599101" y="1163652"/>
              <a:chExt cx="2652600" cy="1056600"/>
            </a:xfrm>
          </p:grpSpPr>
          <p:sp>
            <p:nvSpPr>
              <p:cNvPr id="608" name="Google Shape;608;p62"/>
              <p:cNvSpPr/>
              <p:nvPr/>
            </p:nvSpPr>
            <p:spPr>
              <a:xfrm>
                <a:off x="9599101" y="1163652"/>
                <a:ext cx="2652600" cy="10566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4B4B4B"/>
                  </a:solidFill>
                  <a:latin typeface="Calibri"/>
                  <a:ea typeface="Calibri"/>
                  <a:cs typeface="Calibri"/>
                  <a:sym typeface="Calibri"/>
                </a:endParaRPr>
              </a:p>
            </p:txBody>
          </p:sp>
          <p:sp>
            <p:nvSpPr>
              <p:cNvPr id="609" name="Google Shape;609;p62"/>
              <p:cNvSpPr/>
              <p:nvPr/>
            </p:nvSpPr>
            <p:spPr>
              <a:xfrm>
                <a:off x="10012201" y="1298692"/>
                <a:ext cx="1826400" cy="608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1" lang="en" sz="1400" u="none" cap="none" strike="noStrike">
                    <a:solidFill>
                      <a:srgbClr val="4B4B4B"/>
                    </a:solidFill>
                    <a:latin typeface="Calibri"/>
                    <a:ea typeface="Calibri"/>
                    <a:cs typeface="Calibri"/>
                    <a:sym typeface="Calibri"/>
                  </a:rPr>
                  <a:t>Design Criteria</a:t>
                </a:r>
                <a:endParaRPr sz="1200"/>
              </a:p>
            </p:txBody>
          </p:sp>
        </p:grpSp>
        <p:grpSp>
          <p:nvGrpSpPr>
            <p:cNvPr id="610" name="Google Shape;610;p62"/>
            <p:cNvGrpSpPr/>
            <p:nvPr/>
          </p:nvGrpSpPr>
          <p:grpSpPr>
            <a:xfrm>
              <a:off x="2264942" y="1624848"/>
              <a:ext cx="3723394" cy="995544"/>
              <a:chOff x="3257767" y="2930288"/>
              <a:chExt cx="4396498" cy="1175515"/>
            </a:xfrm>
          </p:grpSpPr>
          <p:grpSp>
            <p:nvGrpSpPr>
              <p:cNvPr id="611" name="Google Shape;611;p62"/>
              <p:cNvGrpSpPr/>
              <p:nvPr/>
            </p:nvGrpSpPr>
            <p:grpSpPr>
              <a:xfrm>
                <a:off x="3257767" y="2930288"/>
                <a:ext cx="4396498" cy="1175515"/>
                <a:chOff x="4462305" y="2889317"/>
                <a:chExt cx="3284400" cy="1175515"/>
              </a:xfrm>
            </p:grpSpPr>
            <p:grpSp>
              <p:nvGrpSpPr>
                <p:cNvPr id="612" name="Google Shape;612;p62"/>
                <p:cNvGrpSpPr/>
                <p:nvPr/>
              </p:nvGrpSpPr>
              <p:grpSpPr>
                <a:xfrm>
                  <a:off x="4462305" y="2889317"/>
                  <a:ext cx="3284400" cy="1175515"/>
                  <a:chOff x="4363167" y="2740268"/>
                  <a:chExt cx="3284400" cy="1351944"/>
                </a:xfrm>
              </p:grpSpPr>
              <p:sp>
                <p:nvSpPr>
                  <p:cNvPr id="613" name="Google Shape;613;p62"/>
                  <p:cNvSpPr/>
                  <p:nvPr/>
                </p:nvSpPr>
                <p:spPr>
                  <a:xfrm>
                    <a:off x="4657660" y="2797412"/>
                    <a:ext cx="2710200" cy="12948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614" name="Google Shape;614;p62"/>
                  <p:cNvSpPr txBox="1"/>
                  <p:nvPr/>
                </p:nvSpPr>
                <p:spPr>
                  <a:xfrm>
                    <a:off x="4363167" y="2740268"/>
                    <a:ext cx="3284400" cy="3867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Generative Molecular Design</a:t>
                    </a:r>
                    <a:endParaRPr sz="1400"/>
                  </a:p>
                </p:txBody>
              </p:sp>
            </p:grpSp>
            <p:sp>
              <p:nvSpPr>
                <p:cNvPr id="615" name="Google Shape;615;p62"/>
                <p:cNvSpPr/>
                <p:nvPr/>
              </p:nvSpPr>
              <p:spPr>
                <a:xfrm>
                  <a:off x="4462305" y="3752348"/>
                  <a:ext cx="32844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900"/>
                    <a:buFont typeface="Calibri"/>
                    <a:buNone/>
                  </a:pPr>
                  <a:r>
                    <a:rPr b="0" i="1" lang="en" sz="1100" u="none" cap="none" strike="noStrike">
                      <a:solidFill>
                        <a:srgbClr val="4B4B4B"/>
                      </a:solidFill>
                      <a:latin typeface="Calibri"/>
                      <a:ea typeface="Calibri"/>
                      <a:cs typeface="Calibri"/>
                      <a:sym typeface="Calibri"/>
                    </a:rPr>
                    <a:t>proposes new molecules with optimized properties </a:t>
                  </a:r>
                  <a:endParaRPr sz="1100"/>
                </a:p>
              </p:txBody>
            </p:sp>
          </p:grpSp>
          <p:grpSp>
            <p:nvGrpSpPr>
              <p:cNvPr id="616" name="Google Shape;616;p62"/>
              <p:cNvGrpSpPr/>
              <p:nvPr/>
            </p:nvGrpSpPr>
            <p:grpSpPr>
              <a:xfrm>
                <a:off x="4576083" y="3221401"/>
                <a:ext cx="1697915" cy="656595"/>
                <a:chOff x="4406362" y="2806700"/>
                <a:chExt cx="2280305" cy="700742"/>
              </a:xfrm>
            </p:grpSpPr>
            <p:pic>
              <p:nvPicPr>
                <p:cNvPr id="617" name="Google Shape;617;p62"/>
                <p:cNvPicPr preferRelativeResize="0"/>
                <p:nvPr/>
              </p:nvPicPr>
              <p:blipFill rotWithShape="1">
                <a:blip r:embed="rId5">
                  <a:alphaModFix/>
                </a:blip>
                <a:srcRect b="0" l="0" r="0" t="0"/>
                <a:stretch/>
              </p:blipFill>
              <p:spPr>
                <a:xfrm flipH="1">
                  <a:off x="6253685" y="2937818"/>
                  <a:ext cx="432982" cy="421280"/>
                </a:xfrm>
                <a:prstGeom prst="rect">
                  <a:avLst/>
                </a:prstGeom>
                <a:noFill/>
                <a:ln>
                  <a:noFill/>
                </a:ln>
              </p:spPr>
            </p:pic>
            <p:pic>
              <p:nvPicPr>
                <p:cNvPr id="618" name="Google Shape;618;p62"/>
                <p:cNvPicPr preferRelativeResize="0"/>
                <p:nvPr/>
              </p:nvPicPr>
              <p:blipFill rotWithShape="1">
                <a:blip r:embed="rId6">
                  <a:alphaModFix/>
                </a:blip>
                <a:srcRect b="0" l="0" r="0" t="0"/>
                <a:stretch/>
              </p:blipFill>
              <p:spPr>
                <a:xfrm>
                  <a:off x="4845050" y="2806700"/>
                  <a:ext cx="1408635" cy="700742"/>
                </a:xfrm>
                <a:prstGeom prst="rect">
                  <a:avLst/>
                </a:prstGeom>
                <a:noFill/>
                <a:ln>
                  <a:noFill/>
                </a:ln>
              </p:spPr>
            </p:pic>
            <p:pic>
              <p:nvPicPr>
                <p:cNvPr id="619" name="Google Shape;619;p62"/>
                <p:cNvPicPr preferRelativeResize="0"/>
                <p:nvPr/>
              </p:nvPicPr>
              <p:blipFill rotWithShape="1">
                <a:blip r:embed="rId7">
                  <a:alphaModFix/>
                </a:blip>
                <a:srcRect b="0" l="0" r="0" t="0"/>
                <a:stretch/>
              </p:blipFill>
              <p:spPr>
                <a:xfrm rot="10800000">
                  <a:off x="4406362" y="2926548"/>
                  <a:ext cx="408831" cy="420624"/>
                </a:xfrm>
                <a:prstGeom prst="rect">
                  <a:avLst/>
                </a:prstGeom>
                <a:noFill/>
                <a:ln>
                  <a:noFill/>
                </a:ln>
              </p:spPr>
            </p:pic>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Diagram&#10;&#10;Description automatically generated" id="624" name="Google Shape;624;p63"/>
          <p:cNvPicPr preferRelativeResize="0"/>
          <p:nvPr/>
        </p:nvPicPr>
        <p:blipFill rotWithShape="1">
          <a:blip r:embed="rId3">
            <a:alphaModFix/>
          </a:blip>
          <a:srcRect b="54436" l="0" r="-50" t="13"/>
          <a:stretch/>
        </p:blipFill>
        <p:spPr>
          <a:xfrm>
            <a:off x="0" y="1167187"/>
            <a:ext cx="9148244" cy="3975069"/>
          </a:xfrm>
          <a:prstGeom prst="rect">
            <a:avLst/>
          </a:prstGeom>
          <a:noFill/>
          <a:ln>
            <a:noFill/>
          </a:ln>
        </p:spPr>
      </p:pic>
      <p:sp>
        <p:nvSpPr>
          <p:cNvPr id="625" name="Google Shape;625;p63"/>
          <p:cNvSpPr/>
          <p:nvPr/>
        </p:nvSpPr>
        <p:spPr>
          <a:xfrm>
            <a:off x="6506633" y="4150784"/>
            <a:ext cx="1803300" cy="965400"/>
          </a:xfrm>
          <a:prstGeom prst="rect">
            <a:avLst/>
          </a:prstGeom>
          <a:noFill/>
          <a:ln cap="flat" cmpd="sng" w="571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626" name="Google Shape;626;p63"/>
          <p:cNvSpPr/>
          <p:nvPr/>
        </p:nvSpPr>
        <p:spPr>
          <a:xfrm>
            <a:off x="2650066" y="4739217"/>
            <a:ext cx="2472300" cy="372600"/>
          </a:xfrm>
          <a:prstGeom prst="rect">
            <a:avLst/>
          </a:prstGeom>
          <a:noFill/>
          <a:ln cap="flat" cmpd="sng" w="571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627" name="Google Shape;627;p63"/>
          <p:cNvSpPr/>
          <p:nvPr/>
        </p:nvSpPr>
        <p:spPr>
          <a:xfrm>
            <a:off x="0" y="-2116"/>
            <a:ext cx="9148200" cy="1164300"/>
          </a:xfrm>
          <a:prstGeom prst="rect">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100">
                <a:solidFill>
                  <a:srgbClr val="3F3F3F"/>
                </a:solidFill>
              </a:rPr>
              <a:t>Target in brain</a:t>
            </a:r>
            <a:endParaRPr b="0" i="0" sz="2100" u="none" cap="none" strike="noStrike">
              <a:solidFill>
                <a:srgbClr val="3F3F3F"/>
              </a:solidFill>
              <a:latin typeface="Arial"/>
              <a:ea typeface="Arial"/>
              <a:cs typeface="Arial"/>
              <a:sym typeface="Arial"/>
            </a:endParaRPr>
          </a:p>
        </p:txBody>
      </p:sp>
      <p:sp>
        <p:nvSpPr>
          <p:cNvPr id="628" name="Google Shape;628;p63"/>
          <p:cNvSpPr txBox="1"/>
          <p:nvPr/>
        </p:nvSpPr>
        <p:spPr>
          <a:xfrm>
            <a:off x="8" y="4609742"/>
            <a:ext cx="26670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rgbClr val="222222"/>
                </a:solidFill>
                <a:latin typeface="Arial"/>
                <a:ea typeface="Arial"/>
                <a:cs typeface="Arial"/>
                <a:sym typeface="Arial"/>
              </a:rPr>
              <a:t>Banks, W.A., Reed, M.J., Logsdon, A.F. </a:t>
            </a:r>
            <a:r>
              <a:rPr b="0" i="1" lang="en" sz="800" u="none" cap="none" strike="noStrike">
                <a:solidFill>
                  <a:srgbClr val="222222"/>
                </a:solidFill>
                <a:latin typeface="Arial"/>
                <a:ea typeface="Arial"/>
                <a:cs typeface="Arial"/>
                <a:sym typeface="Arial"/>
              </a:rPr>
              <a:t>et al.</a:t>
            </a:r>
            <a:r>
              <a:rPr b="0" i="0" lang="en" sz="800" u="none" cap="none" strike="noStrike">
                <a:solidFill>
                  <a:srgbClr val="222222"/>
                </a:solidFill>
                <a:latin typeface="Arial"/>
                <a:ea typeface="Arial"/>
                <a:cs typeface="Arial"/>
                <a:sym typeface="Arial"/>
              </a:rPr>
              <a:t> Healthy aging and the blood–brain barrier. </a:t>
            </a:r>
            <a:r>
              <a:rPr b="0" i="1" lang="en" sz="800" u="none" cap="none" strike="noStrike">
                <a:solidFill>
                  <a:srgbClr val="222222"/>
                </a:solidFill>
                <a:latin typeface="Arial"/>
                <a:ea typeface="Arial"/>
                <a:cs typeface="Arial"/>
                <a:sym typeface="Arial"/>
              </a:rPr>
              <a:t>Nat Aging</a:t>
            </a:r>
            <a:r>
              <a:rPr b="0" i="0" lang="en" sz="800" u="none" cap="none" strike="noStrike">
                <a:solidFill>
                  <a:srgbClr val="222222"/>
                </a:solidFill>
                <a:latin typeface="Arial"/>
                <a:ea typeface="Arial"/>
                <a:cs typeface="Arial"/>
                <a:sym typeface="Arial"/>
              </a:rPr>
              <a:t> </a:t>
            </a:r>
            <a:r>
              <a:rPr b="1" i="0" lang="en" sz="800" u="none" cap="none" strike="noStrike">
                <a:solidFill>
                  <a:srgbClr val="222222"/>
                </a:solidFill>
                <a:latin typeface="Arial"/>
                <a:ea typeface="Arial"/>
                <a:cs typeface="Arial"/>
                <a:sym typeface="Arial"/>
              </a:rPr>
              <a:t>1, </a:t>
            </a:r>
            <a:r>
              <a:rPr b="0" i="0" lang="en" sz="800" u="none" cap="none" strike="noStrike">
                <a:solidFill>
                  <a:srgbClr val="222222"/>
                </a:solidFill>
                <a:latin typeface="Arial"/>
                <a:ea typeface="Arial"/>
                <a:cs typeface="Arial"/>
                <a:sym typeface="Arial"/>
              </a:rPr>
              <a:t>243–254 (2021). https://doi.org/10.1038/s43587-021-00043-5</a:t>
            </a:r>
            <a:endParaRPr sz="1100"/>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629" name="Google Shape;629;p63"/>
          <p:cNvSpPr/>
          <p:nvPr/>
        </p:nvSpPr>
        <p:spPr>
          <a:xfrm>
            <a:off x="3606168" y="401010"/>
            <a:ext cx="1957200" cy="372600"/>
          </a:xfrm>
          <a:prstGeom prst="rect">
            <a:avLst/>
          </a:prstGeom>
          <a:noFill/>
          <a:ln cap="flat" cmpd="sng" w="571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endParaRPr>
          </a:p>
        </p:txBody>
      </p:sp>
      <p:sp>
        <p:nvSpPr>
          <p:cNvPr id="630" name="Google Shape;630;p63"/>
          <p:cNvSpPr txBox="1"/>
          <p:nvPr/>
        </p:nvSpPr>
        <p:spPr>
          <a:xfrm>
            <a:off x="5589400" y="-6700"/>
            <a:ext cx="3558900" cy="985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latin typeface="Montserrat"/>
                <a:ea typeface="Montserrat"/>
                <a:cs typeface="Montserrat"/>
                <a:sym typeface="Montserrat"/>
              </a:rPr>
              <a:t>Target efficacy</a:t>
            </a:r>
            <a:endParaRPr sz="1300">
              <a:latin typeface="Montserrat"/>
              <a:ea typeface="Montserrat"/>
              <a:cs typeface="Montserrat"/>
              <a:sym typeface="Montserrat"/>
            </a:endParaRPr>
          </a:p>
          <a:p>
            <a:pPr indent="0" lvl="0" marL="0" rtl="0" algn="r">
              <a:spcBef>
                <a:spcPts val="0"/>
              </a:spcBef>
              <a:spcAft>
                <a:spcPts val="0"/>
              </a:spcAft>
              <a:buNone/>
            </a:pPr>
            <a:r>
              <a:rPr i="1" lang="en" sz="1300">
                <a:latin typeface="Montserrat"/>
                <a:ea typeface="Montserrat"/>
                <a:cs typeface="Montserrat"/>
                <a:sym typeface="Montserrat"/>
              </a:rPr>
              <a:t>In vitro</a:t>
            </a:r>
            <a:r>
              <a:rPr lang="en" sz="1300">
                <a:latin typeface="Montserrat"/>
                <a:ea typeface="Montserrat"/>
                <a:cs typeface="Montserrat"/>
                <a:sym typeface="Montserrat"/>
              </a:rPr>
              <a:t> BBB membrane permeability</a:t>
            </a:r>
            <a:endParaRPr sz="1300">
              <a:latin typeface="Montserrat"/>
              <a:ea typeface="Montserrat"/>
              <a:cs typeface="Montserrat"/>
              <a:sym typeface="Montserrat"/>
            </a:endParaRPr>
          </a:p>
          <a:p>
            <a:pPr indent="0" lvl="0" marL="0" rtl="0" algn="r">
              <a:spcBef>
                <a:spcPts val="0"/>
              </a:spcBef>
              <a:spcAft>
                <a:spcPts val="0"/>
              </a:spcAft>
              <a:buNone/>
            </a:pPr>
            <a:r>
              <a:rPr i="1" lang="en" sz="1300">
                <a:latin typeface="Montserrat"/>
                <a:ea typeface="Montserrat"/>
                <a:cs typeface="Montserrat"/>
                <a:sym typeface="Montserrat"/>
              </a:rPr>
              <a:t>In vitro</a:t>
            </a:r>
            <a:r>
              <a:rPr lang="en" sz="1300">
                <a:latin typeface="Montserrat"/>
                <a:ea typeface="Montserrat"/>
                <a:cs typeface="Montserrat"/>
                <a:sym typeface="Montserrat"/>
              </a:rPr>
              <a:t> efflux transporters</a:t>
            </a:r>
            <a:endParaRPr sz="1300">
              <a:latin typeface="Montserrat"/>
              <a:ea typeface="Montserrat"/>
              <a:cs typeface="Montserrat"/>
              <a:sym typeface="Montserrat"/>
            </a:endParaRPr>
          </a:p>
          <a:p>
            <a:pPr indent="0" lvl="0" marL="0" rtl="0" algn="r">
              <a:spcBef>
                <a:spcPts val="0"/>
              </a:spcBef>
              <a:spcAft>
                <a:spcPts val="0"/>
              </a:spcAft>
              <a:buNone/>
            </a:pPr>
            <a:r>
              <a:rPr i="1" lang="en" sz="1300">
                <a:latin typeface="Montserrat"/>
                <a:ea typeface="Montserrat"/>
                <a:cs typeface="Montserrat"/>
                <a:sym typeface="Montserrat"/>
              </a:rPr>
              <a:t>In vivo</a:t>
            </a:r>
            <a:r>
              <a:rPr lang="en" sz="1300">
                <a:latin typeface="Montserrat"/>
                <a:ea typeface="Montserrat"/>
                <a:cs typeface="Montserrat"/>
                <a:sym typeface="Montserrat"/>
              </a:rPr>
              <a:t> BBB penetrance</a:t>
            </a:r>
            <a:endParaRPr sz="13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4"/>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AMPL: the ATOM Modeling PipeLine</a:t>
            </a:r>
            <a:endParaRPr/>
          </a:p>
        </p:txBody>
      </p:sp>
      <p:grpSp>
        <p:nvGrpSpPr>
          <p:cNvPr id="636" name="Google Shape;636;p64"/>
          <p:cNvGrpSpPr/>
          <p:nvPr/>
        </p:nvGrpSpPr>
        <p:grpSpPr>
          <a:xfrm>
            <a:off x="301050" y="734654"/>
            <a:ext cx="8541900" cy="2180746"/>
            <a:chOff x="602105" y="1268054"/>
            <a:chExt cx="8541900" cy="2180746"/>
          </a:xfrm>
        </p:grpSpPr>
        <p:grpSp>
          <p:nvGrpSpPr>
            <p:cNvPr id="637" name="Google Shape;637;p64"/>
            <p:cNvGrpSpPr/>
            <p:nvPr/>
          </p:nvGrpSpPr>
          <p:grpSpPr>
            <a:xfrm>
              <a:off x="602105" y="1270759"/>
              <a:ext cx="1697700" cy="2175341"/>
              <a:chOff x="231538" y="1258484"/>
              <a:chExt cx="1697700" cy="2175341"/>
            </a:xfrm>
          </p:grpSpPr>
          <p:sp>
            <p:nvSpPr>
              <p:cNvPr id="638" name="Google Shape;638;p64"/>
              <p:cNvSpPr txBox="1"/>
              <p:nvPr/>
            </p:nvSpPr>
            <p:spPr>
              <a:xfrm>
                <a:off x="231538" y="2239625"/>
                <a:ext cx="1246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Data ingestion &amp; curation</a:t>
                </a:r>
                <a:endParaRPr b="1" sz="1000">
                  <a:solidFill>
                    <a:schemeClr val="accent1"/>
                  </a:solidFill>
                  <a:latin typeface="Montserrat"/>
                  <a:ea typeface="Montserrat"/>
                  <a:cs typeface="Montserrat"/>
                  <a:sym typeface="Montserrat"/>
                </a:endParaRPr>
              </a:p>
            </p:txBody>
          </p:sp>
          <p:sp>
            <p:nvSpPr>
              <p:cNvPr id="639" name="Google Shape;639;p64"/>
              <p:cNvSpPr txBox="1"/>
              <p:nvPr/>
            </p:nvSpPr>
            <p:spPr>
              <a:xfrm>
                <a:off x="231538" y="2696425"/>
                <a:ext cx="1246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General curation from ChEMBL, DTC, Excape. Best practices for bespoke curation of data.</a:t>
                </a:r>
                <a:endParaRPr sz="1000">
                  <a:solidFill>
                    <a:schemeClr val="accent1"/>
                  </a:solidFill>
                  <a:latin typeface="Montserrat"/>
                  <a:ea typeface="Montserrat"/>
                  <a:cs typeface="Montserrat"/>
                  <a:sym typeface="Montserrat"/>
                </a:endParaRPr>
              </a:p>
            </p:txBody>
          </p:sp>
          <p:sp>
            <p:nvSpPr>
              <p:cNvPr id="640" name="Google Shape;640;p64"/>
              <p:cNvSpPr/>
              <p:nvPr/>
            </p:nvSpPr>
            <p:spPr>
              <a:xfrm flipH="1">
                <a:off x="237838" y="1258484"/>
                <a:ext cx="1691400" cy="4293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41" name="Google Shape;641;p64"/>
              <p:cNvSpPr/>
              <p:nvPr/>
            </p:nvSpPr>
            <p:spPr>
              <a:xfrm>
                <a:off x="237838" y="1719004"/>
                <a:ext cx="1691400" cy="4293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grpSp>
          <p:nvGrpSpPr>
            <p:cNvPr id="642" name="Google Shape;642;p64"/>
            <p:cNvGrpSpPr/>
            <p:nvPr/>
          </p:nvGrpSpPr>
          <p:grpSpPr>
            <a:xfrm>
              <a:off x="1968430" y="1268054"/>
              <a:ext cx="1691400" cy="2180746"/>
              <a:chOff x="1917163" y="1253079"/>
              <a:chExt cx="1691400" cy="2180746"/>
            </a:xfrm>
          </p:grpSpPr>
          <p:sp>
            <p:nvSpPr>
              <p:cNvPr id="643" name="Google Shape;643;p64"/>
              <p:cNvSpPr txBox="1"/>
              <p:nvPr/>
            </p:nvSpPr>
            <p:spPr>
              <a:xfrm>
                <a:off x="1987063" y="2239625"/>
                <a:ext cx="1246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Molecular featurization</a:t>
                </a:r>
                <a:endParaRPr b="1" sz="1000">
                  <a:solidFill>
                    <a:schemeClr val="accent1"/>
                  </a:solidFill>
                  <a:latin typeface="Montserrat"/>
                  <a:ea typeface="Montserrat"/>
                  <a:cs typeface="Montserrat"/>
                  <a:sym typeface="Montserrat"/>
                </a:endParaRPr>
              </a:p>
            </p:txBody>
          </p:sp>
          <p:sp>
            <p:nvSpPr>
              <p:cNvPr id="644" name="Google Shape;644;p64"/>
              <p:cNvSpPr txBox="1"/>
              <p:nvPr/>
            </p:nvSpPr>
            <p:spPr>
              <a:xfrm>
                <a:off x="1987063" y="2696425"/>
                <a:ext cx="12951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Fingerprints, physicochemical descriptors, graph convolutional representations. Flexibility to add custom features. Random, scaffold and other splitting methods.</a:t>
                </a:r>
                <a:endParaRPr sz="1000">
                  <a:solidFill>
                    <a:schemeClr val="accent1"/>
                  </a:solidFill>
                  <a:latin typeface="Montserrat"/>
                  <a:ea typeface="Montserrat"/>
                  <a:cs typeface="Montserrat"/>
                  <a:sym typeface="Montserrat"/>
                </a:endParaRPr>
              </a:p>
            </p:txBody>
          </p:sp>
          <p:sp>
            <p:nvSpPr>
              <p:cNvPr id="645" name="Google Shape;645;p64"/>
              <p:cNvSpPr/>
              <p:nvPr/>
            </p:nvSpPr>
            <p:spPr>
              <a:xfrm flipH="1">
                <a:off x="1917163" y="1253079"/>
                <a:ext cx="1691400" cy="429300"/>
              </a:xfrm>
              <a:prstGeom prst="parallelogram">
                <a:avLst>
                  <a:gd fmla="val 96952"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46" name="Google Shape;646;p64"/>
              <p:cNvSpPr/>
              <p:nvPr/>
            </p:nvSpPr>
            <p:spPr>
              <a:xfrm>
                <a:off x="1917163" y="1713599"/>
                <a:ext cx="1691400" cy="429300"/>
              </a:xfrm>
              <a:prstGeom prst="parallelogram">
                <a:avLst>
                  <a:gd fmla="val 96952"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grpSp>
          <p:nvGrpSpPr>
            <p:cNvPr id="647" name="Google Shape;647;p64"/>
            <p:cNvGrpSpPr/>
            <p:nvPr/>
          </p:nvGrpSpPr>
          <p:grpSpPr>
            <a:xfrm>
              <a:off x="3333446" y="1268054"/>
              <a:ext cx="1697700" cy="2180746"/>
              <a:chOff x="3207908" y="1253079"/>
              <a:chExt cx="1697700" cy="2180746"/>
            </a:xfrm>
          </p:grpSpPr>
          <p:sp>
            <p:nvSpPr>
              <p:cNvPr id="648" name="Google Shape;648;p64"/>
              <p:cNvSpPr txBox="1"/>
              <p:nvPr/>
            </p:nvSpPr>
            <p:spPr>
              <a:xfrm>
                <a:off x="3207908" y="2239625"/>
                <a:ext cx="1246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Model building &amp; visualization</a:t>
                </a:r>
                <a:endParaRPr b="1" sz="1000">
                  <a:solidFill>
                    <a:schemeClr val="accent1"/>
                  </a:solidFill>
                  <a:latin typeface="Montserrat"/>
                  <a:ea typeface="Montserrat"/>
                  <a:cs typeface="Montserrat"/>
                  <a:sym typeface="Montserrat"/>
                </a:endParaRPr>
              </a:p>
            </p:txBody>
          </p:sp>
          <p:sp>
            <p:nvSpPr>
              <p:cNvPr id="649" name="Google Shape;649;p64"/>
              <p:cNvSpPr txBox="1"/>
              <p:nvPr/>
            </p:nvSpPr>
            <p:spPr>
              <a:xfrm>
                <a:off x="3207908" y="2696425"/>
                <a:ext cx="1246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Random forests, XGBoost decision trees, neural networks. Fast implementation of new models from DeepChem (sklearn, tensorflow or pytorch).</a:t>
                </a:r>
                <a:endParaRPr sz="1000">
                  <a:solidFill>
                    <a:schemeClr val="accent1"/>
                  </a:solidFill>
                  <a:latin typeface="Montserrat"/>
                  <a:ea typeface="Montserrat"/>
                  <a:cs typeface="Montserrat"/>
                  <a:sym typeface="Montserrat"/>
                </a:endParaRPr>
              </a:p>
            </p:txBody>
          </p:sp>
          <p:sp>
            <p:nvSpPr>
              <p:cNvPr id="650" name="Google Shape;650;p64"/>
              <p:cNvSpPr/>
              <p:nvPr/>
            </p:nvSpPr>
            <p:spPr>
              <a:xfrm flipH="1">
                <a:off x="3214208" y="1253079"/>
                <a:ext cx="1691400" cy="429300"/>
              </a:xfrm>
              <a:prstGeom prst="parallelogram">
                <a:avLst>
                  <a:gd fmla="val 96952"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51" name="Google Shape;651;p64"/>
              <p:cNvSpPr/>
              <p:nvPr/>
            </p:nvSpPr>
            <p:spPr>
              <a:xfrm>
                <a:off x="3214208" y="1713599"/>
                <a:ext cx="1691400" cy="429300"/>
              </a:xfrm>
              <a:prstGeom prst="parallelogram">
                <a:avLst>
                  <a:gd fmla="val 96952"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grpSp>
          <p:nvGrpSpPr>
            <p:cNvPr id="652" name="Google Shape;652;p64"/>
            <p:cNvGrpSpPr/>
            <p:nvPr/>
          </p:nvGrpSpPr>
          <p:grpSpPr>
            <a:xfrm>
              <a:off x="4713372" y="1268054"/>
              <a:ext cx="1691400" cy="2180746"/>
              <a:chOff x="4511634" y="1253079"/>
              <a:chExt cx="1691400" cy="2180746"/>
            </a:xfrm>
          </p:grpSpPr>
          <p:sp>
            <p:nvSpPr>
              <p:cNvPr id="653" name="Google Shape;653;p64"/>
              <p:cNvSpPr txBox="1"/>
              <p:nvPr/>
            </p:nvSpPr>
            <p:spPr>
              <a:xfrm>
                <a:off x="4581534" y="2239625"/>
                <a:ext cx="1246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HP tuning &amp; model tracker</a:t>
                </a:r>
                <a:endParaRPr b="1" sz="1000">
                  <a:solidFill>
                    <a:schemeClr val="accent1"/>
                  </a:solidFill>
                  <a:latin typeface="Montserrat"/>
                  <a:ea typeface="Montserrat"/>
                  <a:cs typeface="Montserrat"/>
                  <a:sym typeface="Montserrat"/>
                </a:endParaRPr>
              </a:p>
            </p:txBody>
          </p:sp>
          <p:sp>
            <p:nvSpPr>
              <p:cNvPr id="654" name="Google Shape;654;p64"/>
              <p:cNvSpPr txBox="1"/>
              <p:nvPr/>
            </p:nvSpPr>
            <p:spPr>
              <a:xfrm>
                <a:off x="4581534" y="2696425"/>
                <a:ext cx="1246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SLURM based HPC system for parallelization of model training coupled with a custom database for model storage and lookup allows for massive HP searches.</a:t>
                </a:r>
                <a:endParaRPr sz="1000">
                  <a:solidFill>
                    <a:schemeClr val="accent1"/>
                  </a:solidFill>
                  <a:latin typeface="Montserrat"/>
                  <a:ea typeface="Montserrat"/>
                  <a:cs typeface="Montserrat"/>
                  <a:sym typeface="Montserrat"/>
                </a:endParaRPr>
              </a:p>
            </p:txBody>
          </p:sp>
          <p:sp>
            <p:nvSpPr>
              <p:cNvPr id="655" name="Google Shape;655;p64"/>
              <p:cNvSpPr/>
              <p:nvPr/>
            </p:nvSpPr>
            <p:spPr>
              <a:xfrm flipH="1">
                <a:off x="4511634" y="1253079"/>
                <a:ext cx="1691400" cy="4293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56" name="Google Shape;656;p64"/>
              <p:cNvSpPr/>
              <p:nvPr/>
            </p:nvSpPr>
            <p:spPr>
              <a:xfrm>
                <a:off x="4511634" y="1713599"/>
                <a:ext cx="1691400" cy="4293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grpSp>
          <p:nvGrpSpPr>
            <p:cNvPr id="657" name="Google Shape;657;p64"/>
            <p:cNvGrpSpPr/>
            <p:nvPr/>
          </p:nvGrpSpPr>
          <p:grpSpPr>
            <a:xfrm>
              <a:off x="6010991" y="1268054"/>
              <a:ext cx="1760550" cy="2180746"/>
              <a:chOff x="5763751" y="1253079"/>
              <a:chExt cx="1760550" cy="2180746"/>
            </a:xfrm>
          </p:grpSpPr>
          <p:sp>
            <p:nvSpPr>
              <p:cNvPr id="658" name="Google Shape;658;p64"/>
              <p:cNvSpPr txBox="1"/>
              <p:nvPr/>
            </p:nvSpPr>
            <p:spPr>
              <a:xfrm>
                <a:off x="5763751" y="2239625"/>
                <a:ext cx="15249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HP visualization &amp; model selection</a:t>
                </a:r>
                <a:endParaRPr b="1" sz="1000">
                  <a:solidFill>
                    <a:schemeClr val="accent1"/>
                  </a:solidFill>
                  <a:latin typeface="Montserrat"/>
                  <a:ea typeface="Montserrat"/>
                  <a:cs typeface="Montserrat"/>
                  <a:sym typeface="Montserrat"/>
                </a:endParaRPr>
              </a:p>
            </p:txBody>
          </p:sp>
          <p:sp>
            <p:nvSpPr>
              <p:cNvPr id="659" name="Google Shape;659;p64"/>
              <p:cNvSpPr txBox="1"/>
              <p:nvPr/>
            </p:nvSpPr>
            <p:spPr>
              <a:xfrm>
                <a:off x="5902801" y="2696425"/>
                <a:ext cx="1246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General model performance evaluation &amp; best practices for selecting models.</a:t>
                </a:r>
                <a:endParaRPr sz="1000">
                  <a:solidFill>
                    <a:schemeClr val="accent1"/>
                  </a:solidFill>
                  <a:latin typeface="Montserrat"/>
                  <a:ea typeface="Montserrat"/>
                  <a:cs typeface="Montserrat"/>
                  <a:sym typeface="Montserrat"/>
                </a:endParaRPr>
              </a:p>
            </p:txBody>
          </p:sp>
          <p:sp>
            <p:nvSpPr>
              <p:cNvPr id="660" name="Google Shape;660;p64"/>
              <p:cNvSpPr/>
              <p:nvPr/>
            </p:nvSpPr>
            <p:spPr>
              <a:xfrm flipH="1">
                <a:off x="5832901" y="1253079"/>
                <a:ext cx="1691400" cy="4293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61" name="Google Shape;661;p64"/>
              <p:cNvSpPr/>
              <p:nvPr/>
            </p:nvSpPr>
            <p:spPr>
              <a:xfrm>
                <a:off x="5832901" y="1713599"/>
                <a:ext cx="1691400" cy="4293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grpSp>
          <p:nvGrpSpPr>
            <p:cNvPr id="662" name="Google Shape;662;p64"/>
            <p:cNvGrpSpPr/>
            <p:nvPr/>
          </p:nvGrpSpPr>
          <p:grpSpPr>
            <a:xfrm>
              <a:off x="7452605" y="1268054"/>
              <a:ext cx="1691400" cy="2180746"/>
              <a:chOff x="7209280" y="1253079"/>
              <a:chExt cx="1691400" cy="2180746"/>
            </a:xfrm>
          </p:grpSpPr>
          <p:sp>
            <p:nvSpPr>
              <p:cNvPr id="663" name="Google Shape;663;p64"/>
              <p:cNvSpPr/>
              <p:nvPr/>
            </p:nvSpPr>
            <p:spPr>
              <a:xfrm flipH="1">
                <a:off x="7209280" y="1253079"/>
                <a:ext cx="1691400" cy="4293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64" name="Google Shape;664;p64"/>
              <p:cNvSpPr/>
              <p:nvPr/>
            </p:nvSpPr>
            <p:spPr>
              <a:xfrm>
                <a:off x="7209280" y="1713599"/>
                <a:ext cx="1691400" cy="4293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65" name="Google Shape;665;p64"/>
              <p:cNvSpPr txBox="1"/>
              <p:nvPr/>
            </p:nvSpPr>
            <p:spPr>
              <a:xfrm>
                <a:off x="7279180" y="2239625"/>
                <a:ext cx="1246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Prediction &amp; inference</a:t>
                </a:r>
                <a:endParaRPr b="1" sz="1000">
                  <a:solidFill>
                    <a:schemeClr val="accent1"/>
                  </a:solidFill>
                  <a:latin typeface="Montserrat"/>
                  <a:ea typeface="Montserrat"/>
                  <a:cs typeface="Montserrat"/>
                  <a:sym typeface="Montserrat"/>
                </a:endParaRPr>
              </a:p>
            </p:txBody>
          </p:sp>
          <p:sp>
            <p:nvSpPr>
              <p:cNvPr id="666" name="Google Shape;666;p64"/>
              <p:cNvSpPr txBox="1"/>
              <p:nvPr/>
            </p:nvSpPr>
            <p:spPr>
              <a:xfrm>
                <a:off x="7279180" y="2696425"/>
                <a:ext cx="12468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1"/>
                    </a:solidFill>
                    <a:latin typeface="Montserrat"/>
                    <a:ea typeface="Montserrat"/>
                    <a:cs typeface="Montserrat"/>
                    <a:sym typeface="Montserrat"/>
                  </a:rPr>
                  <a:t>Generate predictions on new compounds with associated applicability domain analysis.</a:t>
                </a:r>
                <a:endParaRPr sz="1000">
                  <a:solidFill>
                    <a:schemeClr val="accent1"/>
                  </a:solidFill>
                  <a:latin typeface="Montserrat"/>
                  <a:ea typeface="Montserrat"/>
                  <a:cs typeface="Montserrat"/>
                  <a:sym typeface="Montserrat"/>
                </a:endParaRPr>
              </a:p>
            </p:txBody>
          </p:sp>
        </p:grpSp>
      </p:grpSp>
      <p:sp>
        <p:nvSpPr>
          <p:cNvPr id="667" name="Google Shape;667;p64"/>
          <p:cNvSpPr txBox="1"/>
          <p:nvPr/>
        </p:nvSpPr>
        <p:spPr>
          <a:xfrm>
            <a:off x="3892325" y="4743300"/>
            <a:ext cx="5251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Montserrat"/>
                <a:ea typeface="Montserrat"/>
                <a:cs typeface="Montserrat"/>
                <a:sym typeface="Montserrat"/>
              </a:rPr>
              <a:t>https://github.com/ATOMScience-org/AMPL</a:t>
            </a:r>
            <a:endParaRPr b="1">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3" name="Google Shape;673;p65"/>
          <p:cNvSpPr txBox="1"/>
          <p:nvPr>
            <p:ph type="title"/>
          </p:nvPr>
        </p:nvSpPr>
        <p:spPr>
          <a:xfrm>
            <a:off x="342900" y="40375"/>
            <a:ext cx="8400900" cy="417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QSAR modeling steps</a:t>
            </a:r>
            <a:endParaRPr/>
          </a:p>
        </p:txBody>
      </p:sp>
      <p:sp>
        <p:nvSpPr>
          <p:cNvPr id="674" name="Google Shape;674;p65"/>
          <p:cNvSpPr/>
          <p:nvPr/>
        </p:nvSpPr>
        <p:spPr>
          <a:xfrm>
            <a:off x="1953550" y="1770725"/>
            <a:ext cx="1797900" cy="276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Featurize with molecular descriptors:</a:t>
            </a:r>
            <a:endParaRPr b="1" sz="1700">
              <a:latin typeface="Montserrat"/>
              <a:ea typeface="Montserrat"/>
              <a:cs typeface="Montserrat"/>
              <a:sym typeface="Montserrat"/>
            </a:endParaRPr>
          </a:p>
          <a:p>
            <a:pPr indent="-323850" lvl="0" marL="228600" rtl="0" algn="l">
              <a:lnSpc>
                <a:spcPct val="90000"/>
              </a:lnSpc>
              <a:spcBef>
                <a:spcPts val="80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Moe</a:t>
            </a:r>
            <a:endParaRPr b="1" sz="1500">
              <a:solidFill>
                <a:schemeClr val="dk1"/>
              </a:solidFill>
              <a:latin typeface="Montserrat"/>
              <a:ea typeface="Montserrat"/>
              <a:cs typeface="Montserrat"/>
              <a:sym typeface="Montserrat"/>
            </a:endParaRPr>
          </a:p>
          <a:p>
            <a:pPr indent="-323850" lvl="0" marL="228600" rtl="0" algn="l">
              <a:lnSpc>
                <a:spcPct val="90000"/>
              </a:lnSpc>
              <a:spcBef>
                <a:spcPts val="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Mordred</a:t>
            </a:r>
            <a:endParaRPr b="1" sz="1500">
              <a:solidFill>
                <a:schemeClr val="dk1"/>
              </a:solidFill>
              <a:latin typeface="Montserrat"/>
              <a:ea typeface="Montserrat"/>
              <a:cs typeface="Montserrat"/>
              <a:sym typeface="Montserrat"/>
            </a:endParaRPr>
          </a:p>
          <a:p>
            <a:pPr indent="-323850" lvl="0" marL="228600" rtl="0" algn="l">
              <a:lnSpc>
                <a:spcPct val="90000"/>
              </a:lnSpc>
              <a:spcBef>
                <a:spcPts val="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RDKit</a:t>
            </a:r>
            <a:endParaRPr b="1" sz="1500">
              <a:solidFill>
                <a:schemeClr val="dk1"/>
              </a:solidFill>
              <a:latin typeface="Montserrat"/>
              <a:ea typeface="Montserrat"/>
              <a:cs typeface="Montserrat"/>
              <a:sym typeface="Montserrat"/>
            </a:endParaRPr>
          </a:p>
          <a:p>
            <a:pPr indent="-323850" lvl="0" marL="228600" rtl="0" algn="l">
              <a:lnSpc>
                <a:spcPct val="90000"/>
              </a:lnSpc>
              <a:spcBef>
                <a:spcPts val="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ECFP</a:t>
            </a:r>
            <a:endParaRPr b="1" sz="1500">
              <a:solidFill>
                <a:schemeClr val="dk1"/>
              </a:solidFill>
              <a:latin typeface="Montserrat"/>
              <a:ea typeface="Montserrat"/>
              <a:cs typeface="Montserrat"/>
              <a:sym typeface="Montserrat"/>
            </a:endParaRPr>
          </a:p>
          <a:p>
            <a:pPr indent="-323850" lvl="0" marL="228600" rtl="0" algn="l">
              <a:lnSpc>
                <a:spcPct val="90000"/>
              </a:lnSpc>
              <a:spcBef>
                <a:spcPts val="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GraphConv</a:t>
            </a:r>
            <a:endParaRPr b="1" sz="15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t/>
            </a:r>
            <a:endParaRPr sz="1900">
              <a:solidFill>
                <a:schemeClr val="dk1"/>
              </a:solidFill>
              <a:latin typeface="Montserrat"/>
              <a:ea typeface="Montserrat"/>
              <a:cs typeface="Montserrat"/>
              <a:sym typeface="Montserrat"/>
            </a:endParaRPr>
          </a:p>
        </p:txBody>
      </p:sp>
      <p:grpSp>
        <p:nvGrpSpPr>
          <p:cNvPr id="675" name="Google Shape;675;p65"/>
          <p:cNvGrpSpPr/>
          <p:nvPr/>
        </p:nvGrpSpPr>
        <p:grpSpPr>
          <a:xfrm>
            <a:off x="3790025" y="1780911"/>
            <a:ext cx="1628178" cy="2757541"/>
            <a:chOff x="4256746" y="2172033"/>
            <a:chExt cx="1797900" cy="2355061"/>
          </a:xfrm>
        </p:grpSpPr>
        <p:sp>
          <p:nvSpPr>
            <p:cNvPr id="676" name="Google Shape;676;p65"/>
            <p:cNvSpPr/>
            <p:nvPr/>
          </p:nvSpPr>
          <p:spPr>
            <a:xfrm>
              <a:off x="4256746" y="2172033"/>
              <a:ext cx="1797900" cy="14949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Train/ val/ test split</a:t>
              </a:r>
              <a:endParaRPr sz="17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t/>
              </a:r>
              <a:endParaRPr b="1" sz="1500">
                <a:solidFill>
                  <a:schemeClr val="dk1"/>
                </a:solidFill>
                <a:latin typeface="Montserrat"/>
                <a:ea typeface="Montserrat"/>
                <a:cs typeface="Montserrat"/>
                <a:sym typeface="Montserrat"/>
              </a:endParaRPr>
            </a:p>
            <a:p>
              <a:pPr indent="-323850" lvl="0" marL="228600" rtl="0" algn="l">
                <a:lnSpc>
                  <a:spcPct val="90000"/>
                </a:lnSpc>
                <a:spcBef>
                  <a:spcPts val="80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Scaffold</a:t>
              </a:r>
              <a:endParaRPr b="1" sz="1500">
                <a:solidFill>
                  <a:schemeClr val="dk1"/>
                </a:solidFill>
                <a:latin typeface="Montserrat"/>
                <a:ea typeface="Montserrat"/>
                <a:cs typeface="Montserrat"/>
                <a:sym typeface="Montserrat"/>
              </a:endParaRPr>
            </a:p>
          </p:txBody>
        </p:sp>
        <p:sp>
          <p:nvSpPr>
            <p:cNvPr id="677" name="Google Shape;677;p65"/>
            <p:cNvSpPr/>
            <p:nvPr/>
          </p:nvSpPr>
          <p:spPr>
            <a:xfrm>
              <a:off x="4256746" y="3712993"/>
              <a:ext cx="1797900" cy="384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5"/>
            <p:cNvSpPr/>
            <p:nvPr/>
          </p:nvSpPr>
          <p:spPr>
            <a:xfrm>
              <a:off x="4256746" y="4143094"/>
              <a:ext cx="1797900" cy="38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79" name="Google Shape;679;p65"/>
          <p:cNvGraphicFramePr/>
          <p:nvPr/>
        </p:nvGraphicFramePr>
        <p:xfrm>
          <a:off x="117013" y="1781000"/>
          <a:ext cx="3000000" cy="3000000"/>
        </p:xfrm>
        <a:graphic>
          <a:graphicData uri="http://schemas.openxmlformats.org/drawingml/2006/table">
            <a:tbl>
              <a:tblPr>
                <a:noFill/>
                <a:tableStyleId>{E9F4FE50-FA29-4A91-8237-102458871EEA}</a:tableStyleId>
              </a:tblPr>
              <a:tblGrid>
                <a:gridCol w="1797950"/>
              </a:tblGrid>
              <a:tr h="416725">
                <a:tc>
                  <a:txBody>
                    <a:bodyPr/>
                    <a:lstStyle/>
                    <a:p>
                      <a:pPr indent="0" lvl="0" marL="0" rtl="0" algn="l">
                        <a:spcBef>
                          <a:spcPts val="0"/>
                        </a:spcBef>
                        <a:spcAft>
                          <a:spcPts val="0"/>
                        </a:spcAft>
                        <a:buNone/>
                      </a:pPr>
                      <a:r>
                        <a:rPr b="1" lang="en" sz="1700">
                          <a:latin typeface="Montserrat"/>
                          <a:ea typeface="Montserrat"/>
                          <a:cs typeface="Montserrat"/>
                          <a:sym typeface="Montserrat"/>
                        </a:rPr>
                        <a:t>Curated Smiles </a:t>
                      </a:r>
                      <a:endParaRPr b="1" sz="1700">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COc1ccc2[nH]cc(CCNC(C)=O)c2c1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NC(=O)c1cnccn1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Clc1cccc(N2CCNCC2)c1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Nc1c2c(nc3ccccc13)CCCC2</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CC(=O)Nc1ccc(O)cc1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CC(=O)Nc1nnc(S(N)(=O)=O)s1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r h="334400">
                <a:tc>
                  <a:txBody>
                    <a:bodyPr/>
                    <a:lstStyle/>
                    <a:p>
                      <a:pPr indent="0" lvl="0" marL="0" rtl="0" algn="l">
                        <a:spcBef>
                          <a:spcPts val="0"/>
                        </a:spcBef>
                        <a:spcAft>
                          <a:spcPts val="0"/>
                        </a:spcAft>
                        <a:buNone/>
                      </a:pPr>
                      <a:r>
                        <a:rPr b="1" lang="en" sz="750">
                          <a:solidFill>
                            <a:schemeClr val="dk1"/>
                          </a:solidFill>
                          <a:latin typeface="Montserrat"/>
                          <a:ea typeface="Montserrat"/>
                          <a:cs typeface="Montserrat"/>
                          <a:sym typeface="Montserrat"/>
                        </a:rPr>
                        <a:t>CCCSc1ccc2nc(NC(=O)OC)[nH]c2c1</a:t>
                      </a:r>
                      <a:endParaRPr b="1" sz="750">
                        <a:solidFill>
                          <a:schemeClr val="dk1"/>
                        </a:solidFill>
                        <a:latin typeface="Montserrat"/>
                        <a:ea typeface="Montserrat"/>
                        <a:cs typeface="Montserrat"/>
                        <a:sym typeface="Montserrat"/>
                      </a:endParaRPr>
                    </a:p>
                  </a:txBody>
                  <a:tcPr marT="9525" marB="91425" marR="9525" marL="9525" anchor="b">
                    <a:solidFill>
                      <a:schemeClr val="dk2"/>
                    </a:solidFill>
                  </a:tcPr>
                </a:tc>
              </a:tr>
            </a:tbl>
          </a:graphicData>
        </a:graphic>
      </p:graphicFrame>
      <p:sp>
        <p:nvSpPr>
          <p:cNvPr id="680" name="Google Shape;680;p65"/>
          <p:cNvSpPr/>
          <p:nvPr/>
        </p:nvSpPr>
        <p:spPr>
          <a:xfrm>
            <a:off x="5456775" y="1780887"/>
            <a:ext cx="1968300" cy="2757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a:p>
            <a:pPr indent="0" lvl="0" marL="0" rtl="0" algn="l">
              <a:spcBef>
                <a:spcPts val="0"/>
              </a:spcBef>
              <a:spcAft>
                <a:spcPts val="0"/>
              </a:spcAft>
              <a:buNone/>
            </a:pPr>
            <a:r>
              <a:t/>
            </a:r>
            <a:endParaRPr b="1" sz="1000">
              <a:latin typeface="Montserrat"/>
              <a:ea typeface="Montserrat"/>
              <a:cs typeface="Montserrat"/>
              <a:sym typeface="Montserrat"/>
            </a:endParaRPr>
          </a:p>
          <a:p>
            <a:pPr indent="-203200" lvl="0" marL="114300" rtl="0" algn="l">
              <a:lnSpc>
                <a:spcPct val="90000"/>
              </a:lnSpc>
              <a:spcBef>
                <a:spcPts val="80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Random forest</a:t>
            </a:r>
            <a:endParaRPr b="1">
              <a:solidFill>
                <a:schemeClr val="dk1"/>
              </a:solidFill>
              <a:latin typeface="Montserrat"/>
              <a:ea typeface="Montserrat"/>
              <a:cs typeface="Montserrat"/>
              <a:sym typeface="Montserrat"/>
            </a:endParaRPr>
          </a:p>
          <a:p>
            <a:pPr indent="-203200" lvl="0" marL="114300" rtl="0" algn="l">
              <a:lnSpc>
                <a:spcPct val="90000"/>
              </a:lnSpc>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Neural network</a:t>
            </a:r>
            <a:endParaRPr b="1">
              <a:solidFill>
                <a:schemeClr val="dk1"/>
              </a:solidFill>
              <a:latin typeface="Montserrat"/>
              <a:ea typeface="Montserrat"/>
              <a:cs typeface="Montserrat"/>
              <a:sym typeface="Montserrat"/>
            </a:endParaRPr>
          </a:p>
          <a:p>
            <a:pPr indent="-203200" lvl="0" marL="114300" rtl="0" algn="l">
              <a:lnSpc>
                <a:spcPct val="90000"/>
              </a:lnSpc>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XGBoost</a:t>
            </a:r>
            <a:endParaRPr b="1">
              <a:solidFill>
                <a:schemeClr val="dk1"/>
              </a:solidFill>
              <a:latin typeface="Montserrat"/>
              <a:ea typeface="Montserrat"/>
              <a:cs typeface="Montserrat"/>
              <a:sym typeface="Montserrat"/>
            </a:endParaRPr>
          </a:p>
          <a:p>
            <a:pPr indent="-203200" lvl="0" marL="114300" rtl="0" algn="l">
              <a:lnSpc>
                <a:spcPct val="90000"/>
              </a:lnSpc>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Classification</a:t>
            </a:r>
            <a:endParaRPr b="1">
              <a:solidFill>
                <a:schemeClr val="dk1"/>
              </a:solidFill>
              <a:latin typeface="Montserrat"/>
              <a:ea typeface="Montserrat"/>
              <a:cs typeface="Montserrat"/>
              <a:sym typeface="Montserrat"/>
            </a:endParaRPr>
          </a:p>
          <a:p>
            <a:pPr indent="-203200" lvl="0" marL="114300" rtl="0" algn="l">
              <a:lnSpc>
                <a:spcPct val="90000"/>
              </a:lnSpc>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a:p>
            <a:pPr indent="-203200" lvl="0" marL="114300" rtl="0" algn="l">
              <a:lnSpc>
                <a:spcPct val="90000"/>
              </a:lnSpc>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Multitask</a:t>
            </a:r>
            <a:endParaRPr b="1">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t/>
            </a:r>
            <a:endParaRPr sz="1800">
              <a:solidFill>
                <a:schemeClr val="dk1"/>
              </a:solidFill>
              <a:latin typeface="Montserrat"/>
              <a:ea typeface="Montserrat"/>
              <a:cs typeface="Montserrat"/>
              <a:sym typeface="Montserrat"/>
            </a:endParaRPr>
          </a:p>
        </p:txBody>
      </p:sp>
      <p:sp>
        <p:nvSpPr>
          <p:cNvPr id="681" name="Google Shape;681;p65"/>
          <p:cNvSpPr/>
          <p:nvPr/>
        </p:nvSpPr>
        <p:spPr>
          <a:xfrm>
            <a:off x="7463675" y="1780887"/>
            <a:ext cx="1563300" cy="2757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Predict</a:t>
            </a:r>
            <a:endParaRPr b="1" sz="1700">
              <a:latin typeface="Montserrat"/>
              <a:ea typeface="Montserrat"/>
              <a:cs typeface="Montserrat"/>
              <a:sym typeface="Montserrat"/>
            </a:endParaRPr>
          </a:p>
          <a:p>
            <a:pPr indent="-323850" lvl="0" marL="228600" rtl="0" algn="l">
              <a:lnSpc>
                <a:spcPct val="90000"/>
              </a:lnSpc>
              <a:spcBef>
                <a:spcPts val="80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Yes/No inhibition label</a:t>
            </a:r>
            <a:endParaRPr b="1" sz="1500">
              <a:solidFill>
                <a:schemeClr val="dk1"/>
              </a:solidFill>
              <a:latin typeface="Montserrat"/>
              <a:ea typeface="Montserrat"/>
              <a:cs typeface="Montserrat"/>
              <a:sym typeface="Montserrat"/>
            </a:endParaRPr>
          </a:p>
          <a:p>
            <a:pPr indent="-323850" lvl="0" marL="228600" rtl="0" algn="l">
              <a:lnSpc>
                <a:spcPct val="90000"/>
              </a:lnSpc>
              <a:spcBef>
                <a:spcPts val="0"/>
              </a:spcBef>
              <a:spcAft>
                <a:spcPts val="0"/>
              </a:spcAft>
              <a:buClr>
                <a:schemeClr val="dk1"/>
              </a:buClr>
              <a:buSzPts val="1500"/>
              <a:buFont typeface="Montserrat"/>
              <a:buChar char="•"/>
            </a:pPr>
            <a:r>
              <a:rPr b="1" lang="en" sz="1500">
                <a:solidFill>
                  <a:schemeClr val="dk1"/>
                </a:solidFill>
                <a:latin typeface="Montserrat"/>
                <a:ea typeface="Montserrat"/>
                <a:cs typeface="Montserrat"/>
                <a:sym typeface="Montserrat"/>
              </a:rPr>
              <a:t>pIC50 value</a:t>
            </a:r>
            <a:endParaRPr b="1" sz="1500">
              <a:solidFill>
                <a:schemeClr val="dk1"/>
              </a:solidFill>
              <a:latin typeface="Montserrat"/>
              <a:ea typeface="Montserrat"/>
              <a:cs typeface="Montserrat"/>
              <a:sym typeface="Montserrat"/>
            </a:endParaRPr>
          </a:p>
        </p:txBody>
      </p:sp>
      <p:sp>
        <p:nvSpPr>
          <p:cNvPr id="682" name="Google Shape;682;p65"/>
          <p:cNvSpPr/>
          <p:nvPr/>
        </p:nvSpPr>
        <p:spPr>
          <a:xfrm>
            <a:off x="117025" y="1017100"/>
            <a:ext cx="8909700" cy="701700"/>
          </a:xfrm>
          <a:prstGeom prst="snipRoundRect">
            <a:avLst>
              <a:gd fmla="val 16667"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Montserrat"/>
                <a:ea typeface="Montserrat"/>
                <a:cs typeface="Montserrat"/>
                <a:sym typeface="Montserrat"/>
              </a:rPr>
              <a:t>Data ingestion and curation</a:t>
            </a:r>
            <a:endParaRPr b="1" sz="2400">
              <a:solidFill>
                <a:schemeClr val="lt1"/>
              </a:solidFill>
              <a:latin typeface="Montserrat"/>
              <a:ea typeface="Montserrat"/>
              <a:cs typeface="Montserrat"/>
              <a:sym typeface="Montserrat"/>
            </a:endParaRPr>
          </a:p>
        </p:txBody>
      </p:sp>
      <p:grpSp>
        <p:nvGrpSpPr>
          <p:cNvPr id="683" name="Google Shape;683;p65"/>
          <p:cNvGrpSpPr/>
          <p:nvPr/>
        </p:nvGrpSpPr>
        <p:grpSpPr>
          <a:xfrm>
            <a:off x="5610550" y="3754965"/>
            <a:ext cx="3272225" cy="701692"/>
            <a:chOff x="5610550" y="4052154"/>
            <a:chExt cx="3272225" cy="404596"/>
          </a:xfrm>
        </p:grpSpPr>
        <p:sp>
          <p:nvSpPr>
            <p:cNvPr id="684" name="Google Shape;684;p65"/>
            <p:cNvSpPr/>
            <p:nvPr/>
          </p:nvSpPr>
          <p:spPr>
            <a:xfrm rot="10800000">
              <a:off x="5610550" y="4091350"/>
              <a:ext cx="3272100" cy="365400"/>
            </a:xfrm>
            <a:prstGeom prst="snipRoundRect">
              <a:avLst>
                <a:gd fmla="val 16667"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5"/>
            <p:cNvSpPr txBox="1"/>
            <p:nvPr/>
          </p:nvSpPr>
          <p:spPr>
            <a:xfrm>
              <a:off x="5610675" y="4052154"/>
              <a:ext cx="32721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Uncertainty quantification</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Applicability domain</a:t>
              </a:r>
              <a:endParaRPr b="1" sz="1600">
                <a:solidFill>
                  <a:schemeClr val="lt1"/>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66"/>
          <p:cNvGrpSpPr/>
          <p:nvPr/>
        </p:nvGrpSpPr>
        <p:grpSpPr>
          <a:xfrm>
            <a:off x="76250" y="776583"/>
            <a:ext cx="8991550" cy="3577214"/>
            <a:chOff x="76250" y="12"/>
            <a:chExt cx="8991550" cy="3577214"/>
          </a:xfrm>
        </p:grpSpPr>
        <p:grpSp>
          <p:nvGrpSpPr>
            <p:cNvPr id="691" name="Google Shape;691;p66"/>
            <p:cNvGrpSpPr/>
            <p:nvPr/>
          </p:nvGrpSpPr>
          <p:grpSpPr>
            <a:xfrm>
              <a:off x="839813" y="1633578"/>
              <a:ext cx="7464369" cy="815677"/>
              <a:chOff x="1401396" y="1377745"/>
              <a:chExt cx="7315140" cy="612600"/>
            </a:xfrm>
          </p:grpSpPr>
          <p:sp>
            <p:nvSpPr>
              <p:cNvPr id="692" name="Google Shape;692;p66"/>
              <p:cNvSpPr/>
              <p:nvPr/>
            </p:nvSpPr>
            <p:spPr>
              <a:xfrm>
                <a:off x="1401396" y="1528645"/>
                <a:ext cx="1737300" cy="3108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Random Forest</a:t>
                </a:r>
                <a:endParaRPr b="0" i="0" sz="1400" u="none" cap="none" strike="noStrike">
                  <a:solidFill>
                    <a:schemeClr val="dk1"/>
                  </a:solidFill>
                  <a:latin typeface="Arial"/>
                  <a:ea typeface="Arial"/>
                  <a:cs typeface="Arial"/>
                  <a:sym typeface="Arial"/>
                </a:endParaRPr>
              </a:p>
            </p:txBody>
          </p:sp>
          <p:sp>
            <p:nvSpPr>
              <p:cNvPr id="693" name="Google Shape;693;p66"/>
              <p:cNvSpPr/>
              <p:nvPr/>
            </p:nvSpPr>
            <p:spPr>
              <a:xfrm>
                <a:off x="3260676" y="1528645"/>
                <a:ext cx="1737300" cy="3108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XGBoost</a:t>
                </a:r>
                <a:endParaRPr b="1" i="0" sz="1500" u="none" cap="none" strike="noStrike">
                  <a:solidFill>
                    <a:schemeClr val="dk1"/>
                  </a:solidFill>
                  <a:latin typeface="Arial"/>
                  <a:ea typeface="Arial"/>
                  <a:cs typeface="Arial"/>
                  <a:sym typeface="Arial"/>
                </a:endParaRPr>
              </a:p>
            </p:txBody>
          </p:sp>
          <p:sp>
            <p:nvSpPr>
              <p:cNvPr id="694" name="Google Shape;694;p66"/>
              <p:cNvSpPr/>
              <p:nvPr/>
            </p:nvSpPr>
            <p:spPr>
              <a:xfrm>
                <a:off x="5119956" y="1377745"/>
                <a:ext cx="1737300" cy="6126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Neural Network (single)</a:t>
                </a:r>
                <a:endParaRPr b="0" i="0" sz="1400" u="none" cap="none" strike="noStrike">
                  <a:solidFill>
                    <a:schemeClr val="dk1"/>
                  </a:solidFill>
                  <a:latin typeface="Arial"/>
                  <a:ea typeface="Arial"/>
                  <a:cs typeface="Arial"/>
                  <a:sym typeface="Arial"/>
                </a:endParaRPr>
              </a:p>
            </p:txBody>
          </p:sp>
          <p:sp>
            <p:nvSpPr>
              <p:cNvPr id="695" name="Google Shape;695;p66"/>
              <p:cNvSpPr/>
              <p:nvPr/>
            </p:nvSpPr>
            <p:spPr>
              <a:xfrm>
                <a:off x="6979236" y="1377745"/>
                <a:ext cx="1737300" cy="6126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Neural Network (multitask)</a:t>
                </a:r>
                <a:endParaRPr b="0" i="0" sz="1400" u="none" cap="none" strike="noStrike">
                  <a:solidFill>
                    <a:schemeClr val="dk1"/>
                  </a:solidFill>
                  <a:latin typeface="Arial"/>
                  <a:ea typeface="Arial"/>
                  <a:cs typeface="Arial"/>
                  <a:sym typeface="Arial"/>
                </a:endParaRPr>
              </a:p>
            </p:txBody>
          </p:sp>
        </p:grpSp>
        <p:grpSp>
          <p:nvGrpSpPr>
            <p:cNvPr id="696" name="Google Shape;696;p66"/>
            <p:cNvGrpSpPr/>
            <p:nvPr/>
          </p:nvGrpSpPr>
          <p:grpSpPr>
            <a:xfrm>
              <a:off x="871400" y="1236600"/>
              <a:ext cx="7401250" cy="597977"/>
              <a:chOff x="945392" y="1079602"/>
              <a:chExt cx="7253283" cy="449100"/>
            </a:xfrm>
          </p:grpSpPr>
          <p:cxnSp>
            <p:nvCxnSpPr>
              <p:cNvPr id="697" name="Google Shape;697;p66"/>
              <p:cNvCxnSpPr>
                <a:stCxn id="698" idx="2"/>
                <a:endCxn id="692" idx="0"/>
              </p:cNvCxnSpPr>
              <p:nvPr/>
            </p:nvCxnSpPr>
            <p:spPr>
              <a:xfrm>
                <a:off x="945392" y="1079602"/>
                <a:ext cx="8376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699" name="Google Shape;699;p66"/>
              <p:cNvCxnSpPr>
                <a:stCxn id="698" idx="2"/>
                <a:endCxn id="693" idx="0"/>
              </p:cNvCxnSpPr>
              <p:nvPr/>
            </p:nvCxnSpPr>
            <p:spPr>
              <a:xfrm>
                <a:off x="945392" y="1079602"/>
                <a:ext cx="26970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700" name="Google Shape;700;p66"/>
              <p:cNvCxnSpPr>
                <a:stCxn id="698" idx="2"/>
                <a:endCxn id="694" idx="0"/>
              </p:cNvCxnSpPr>
              <p:nvPr/>
            </p:nvCxnSpPr>
            <p:spPr>
              <a:xfrm>
                <a:off x="945392" y="1079602"/>
                <a:ext cx="45564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01" name="Google Shape;701;p66"/>
              <p:cNvCxnSpPr>
                <a:stCxn id="698" idx="2"/>
                <a:endCxn id="695" idx="0"/>
              </p:cNvCxnSpPr>
              <p:nvPr/>
            </p:nvCxnSpPr>
            <p:spPr>
              <a:xfrm>
                <a:off x="945392" y="1079602"/>
                <a:ext cx="64155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02" name="Google Shape;702;p66"/>
              <p:cNvCxnSpPr>
                <a:stCxn id="703" idx="2"/>
                <a:endCxn id="692" idx="0"/>
              </p:cNvCxnSpPr>
              <p:nvPr/>
            </p:nvCxnSpPr>
            <p:spPr>
              <a:xfrm flipH="1">
                <a:off x="1783113" y="1079602"/>
                <a:ext cx="9756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704" name="Google Shape;704;p66"/>
              <p:cNvCxnSpPr>
                <a:stCxn id="703" idx="2"/>
                <a:endCxn id="693" idx="0"/>
              </p:cNvCxnSpPr>
              <p:nvPr/>
            </p:nvCxnSpPr>
            <p:spPr>
              <a:xfrm>
                <a:off x="2758713" y="1079602"/>
                <a:ext cx="8838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705" name="Google Shape;705;p66"/>
              <p:cNvCxnSpPr>
                <a:stCxn id="703" idx="2"/>
                <a:endCxn id="694" idx="0"/>
              </p:cNvCxnSpPr>
              <p:nvPr/>
            </p:nvCxnSpPr>
            <p:spPr>
              <a:xfrm>
                <a:off x="2758713" y="1079602"/>
                <a:ext cx="27429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06" name="Google Shape;706;p66"/>
              <p:cNvCxnSpPr>
                <a:stCxn id="703" idx="2"/>
                <a:endCxn id="695" idx="0"/>
              </p:cNvCxnSpPr>
              <p:nvPr/>
            </p:nvCxnSpPr>
            <p:spPr>
              <a:xfrm>
                <a:off x="2758713" y="1079602"/>
                <a:ext cx="46023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07" name="Google Shape;707;p66"/>
              <p:cNvCxnSpPr>
                <a:stCxn id="708" idx="2"/>
                <a:endCxn id="693" idx="0"/>
              </p:cNvCxnSpPr>
              <p:nvPr/>
            </p:nvCxnSpPr>
            <p:spPr>
              <a:xfrm flipH="1">
                <a:off x="3642454" y="1079602"/>
                <a:ext cx="27429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709" name="Google Shape;709;p66"/>
              <p:cNvCxnSpPr>
                <a:stCxn id="708" idx="2"/>
                <a:endCxn id="694" idx="0"/>
              </p:cNvCxnSpPr>
              <p:nvPr/>
            </p:nvCxnSpPr>
            <p:spPr>
              <a:xfrm flipH="1">
                <a:off x="5501554" y="1079602"/>
                <a:ext cx="8838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10" name="Google Shape;710;p66"/>
              <p:cNvCxnSpPr>
                <a:stCxn id="708" idx="2"/>
                <a:endCxn id="692" idx="0"/>
              </p:cNvCxnSpPr>
              <p:nvPr/>
            </p:nvCxnSpPr>
            <p:spPr>
              <a:xfrm flipH="1">
                <a:off x="1783054" y="1079602"/>
                <a:ext cx="4602300" cy="449100"/>
              </a:xfrm>
              <a:prstGeom prst="straightConnector1">
                <a:avLst/>
              </a:prstGeom>
              <a:noFill/>
              <a:ln cap="flat" cmpd="sng" w="9525">
                <a:solidFill>
                  <a:schemeClr val="accent1"/>
                </a:solidFill>
                <a:prstDash val="solid"/>
                <a:miter lim="800000"/>
                <a:headEnd len="sm" w="sm" type="none"/>
                <a:tailEnd len="sm" w="sm" type="none"/>
              </a:ln>
            </p:spPr>
          </p:cxnSp>
          <p:cxnSp>
            <p:nvCxnSpPr>
              <p:cNvPr id="711" name="Google Shape;711;p66"/>
              <p:cNvCxnSpPr>
                <a:stCxn id="708" idx="2"/>
                <a:endCxn id="695" idx="0"/>
              </p:cNvCxnSpPr>
              <p:nvPr/>
            </p:nvCxnSpPr>
            <p:spPr>
              <a:xfrm>
                <a:off x="6385354" y="1079602"/>
                <a:ext cx="9756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12" name="Google Shape;712;p66"/>
              <p:cNvCxnSpPr>
                <a:stCxn id="713" idx="2"/>
                <a:endCxn id="694" idx="0"/>
              </p:cNvCxnSpPr>
              <p:nvPr/>
            </p:nvCxnSpPr>
            <p:spPr>
              <a:xfrm flipH="1">
                <a:off x="5501675" y="1079602"/>
                <a:ext cx="2697000" cy="298200"/>
              </a:xfrm>
              <a:prstGeom prst="straightConnector1">
                <a:avLst/>
              </a:prstGeom>
              <a:noFill/>
              <a:ln cap="flat" cmpd="sng" w="9525">
                <a:solidFill>
                  <a:schemeClr val="accent1"/>
                </a:solidFill>
                <a:prstDash val="solid"/>
                <a:miter lim="800000"/>
                <a:headEnd len="sm" w="sm" type="none"/>
                <a:tailEnd len="sm" w="sm" type="none"/>
              </a:ln>
            </p:spPr>
          </p:cxnSp>
          <p:cxnSp>
            <p:nvCxnSpPr>
              <p:cNvPr id="714" name="Google Shape;714;p66"/>
              <p:cNvCxnSpPr>
                <a:stCxn id="713" idx="2"/>
                <a:endCxn id="695" idx="0"/>
              </p:cNvCxnSpPr>
              <p:nvPr/>
            </p:nvCxnSpPr>
            <p:spPr>
              <a:xfrm flipH="1">
                <a:off x="7361075" y="1079602"/>
                <a:ext cx="837600" cy="2982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715" name="Google Shape;715;p66"/>
            <p:cNvGrpSpPr/>
            <p:nvPr/>
          </p:nvGrpSpPr>
          <p:grpSpPr>
            <a:xfrm>
              <a:off x="76250" y="2846232"/>
              <a:ext cx="8991501" cy="730995"/>
              <a:chOff x="166139" y="2443478"/>
              <a:chExt cx="8811742" cy="549001"/>
            </a:xfrm>
          </p:grpSpPr>
          <p:sp>
            <p:nvSpPr>
              <p:cNvPr id="716" name="Google Shape;716;p66"/>
              <p:cNvSpPr/>
              <p:nvPr/>
            </p:nvSpPr>
            <p:spPr>
              <a:xfrm>
                <a:off x="166139" y="2443478"/>
                <a:ext cx="9297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Number of estimators</a:t>
                </a:r>
                <a:endParaRPr b="0" i="0" sz="1400" u="none" cap="none" strike="noStrike">
                  <a:solidFill>
                    <a:schemeClr val="lt1"/>
                  </a:solidFill>
                  <a:latin typeface="Arial"/>
                  <a:ea typeface="Arial"/>
                  <a:cs typeface="Arial"/>
                  <a:sym typeface="Arial"/>
                </a:endParaRPr>
              </a:p>
            </p:txBody>
          </p:sp>
          <p:sp>
            <p:nvSpPr>
              <p:cNvPr id="717" name="Google Shape;717;p66"/>
              <p:cNvSpPr/>
              <p:nvPr/>
            </p:nvSpPr>
            <p:spPr>
              <a:xfrm>
                <a:off x="3136640"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Gamma</a:t>
                </a:r>
                <a:endParaRPr b="0" i="0" sz="1400" u="none" cap="none" strike="noStrike">
                  <a:solidFill>
                    <a:schemeClr val="lt1"/>
                  </a:solidFill>
                  <a:latin typeface="Arial"/>
                  <a:ea typeface="Arial"/>
                  <a:cs typeface="Arial"/>
                  <a:sym typeface="Arial"/>
                </a:endParaRPr>
              </a:p>
            </p:txBody>
          </p:sp>
          <p:sp>
            <p:nvSpPr>
              <p:cNvPr id="718" name="Google Shape;718;p66"/>
              <p:cNvSpPr/>
              <p:nvPr/>
            </p:nvSpPr>
            <p:spPr>
              <a:xfrm>
                <a:off x="5107974"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Number of layers </a:t>
                </a:r>
                <a:endParaRPr b="0" i="0" sz="1400" u="none" cap="none" strike="noStrike">
                  <a:solidFill>
                    <a:schemeClr val="lt1"/>
                  </a:solidFill>
                  <a:latin typeface="Arial"/>
                  <a:ea typeface="Arial"/>
                  <a:cs typeface="Arial"/>
                  <a:sym typeface="Arial"/>
                </a:endParaRPr>
              </a:p>
            </p:txBody>
          </p:sp>
          <p:sp>
            <p:nvSpPr>
              <p:cNvPr id="719" name="Google Shape;719;p66"/>
              <p:cNvSpPr/>
              <p:nvPr/>
            </p:nvSpPr>
            <p:spPr>
              <a:xfrm>
                <a:off x="1165307"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Tree depth </a:t>
                </a:r>
                <a:endParaRPr b="0" i="0" sz="1400" u="none" cap="none" strike="noStrike">
                  <a:solidFill>
                    <a:schemeClr val="lt1"/>
                  </a:solidFill>
                  <a:latin typeface="Arial"/>
                  <a:ea typeface="Arial"/>
                  <a:cs typeface="Arial"/>
                  <a:sym typeface="Arial"/>
                </a:endParaRPr>
              </a:p>
            </p:txBody>
          </p:sp>
          <p:sp>
            <p:nvSpPr>
              <p:cNvPr id="720" name="Google Shape;720;p66"/>
              <p:cNvSpPr/>
              <p:nvPr/>
            </p:nvSpPr>
            <p:spPr>
              <a:xfrm>
                <a:off x="2150973"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Max features per node</a:t>
                </a:r>
                <a:endParaRPr b="0" i="0" sz="1400" u="none" cap="none" strike="noStrike">
                  <a:solidFill>
                    <a:schemeClr val="lt1"/>
                  </a:solidFill>
                  <a:latin typeface="Arial"/>
                  <a:ea typeface="Arial"/>
                  <a:cs typeface="Arial"/>
                  <a:sym typeface="Arial"/>
                </a:endParaRPr>
              </a:p>
            </p:txBody>
          </p:sp>
          <p:sp>
            <p:nvSpPr>
              <p:cNvPr id="721" name="Google Shape;721;p66"/>
              <p:cNvSpPr/>
              <p:nvPr/>
            </p:nvSpPr>
            <p:spPr>
              <a:xfrm>
                <a:off x="4122307"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Learning rate</a:t>
                </a:r>
                <a:endParaRPr b="0" i="0" sz="1400" u="none" cap="none" strike="noStrike">
                  <a:solidFill>
                    <a:schemeClr val="lt1"/>
                  </a:solidFill>
                  <a:latin typeface="Arial"/>
                  <a:ea typeface="Arial"/>
                  <a:cs typeface="Arial"/>
                  <a:sym typeface="Arial"/>
                </a:endParaRPr>
              </a:p>
            </p:txBody>
          </p:sp>
          <p:sp>
            <p:nvSpPr>
              <p:cNvPr id="722" name="Google Shape;722;p66"/>
              <p:cNvSpPr/>
              <p:nvPr/>
            </p:nvSpPr>
            <p:spPr>
              <a:xfrm>
                <a:off x="6093640"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Layer sizes</a:t>
                </a:r>
                <a:endParaRPr b="0" i="0" sz="1400" u="none" cap="none" strike="noStrike">
                  <a:solidFill>
                    <a:schemeClr val="lt1"/>
                  </a:solidFill>
                  <a:latin typeface="Arial"/>
                  <a:ea typeface="Arial"/>
                  <a:cs typeface="Arial"/>
                  <a:sym typeface="Arial"/>
                </a:endParaRPr>
              </a:p>
            </p:txBody>
          </p:sp>
          <p:sp>
            <p:nvSpPr>
              <p:cNvPr id="723" name="Google Shape;723;p66"/>
              <p:cNvSpPr/>
              <p:nvPr/>
            </p:nvSpPr>
            <p:spPr>
              <a:xfrm>
                <a:off x="7079307"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Learning rate </a:t>
                </a:r>
                <a:r>
                  <a:rPr b="0" i="0" lang="en" sz="11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724" name="Google Shape;724;p66"/>
              <p:cNvSpPr/>
              <p:nvPr/>
            </p:nvSpPr>
            <p:spPr>
              <a:xfrm>
                <a:off x="8063481" y="2443478"/>
                <a:ext cx="914400" cy="5490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Dropouts</a:t>
                </a:r>
                <a:endParaRPr b="0" i="0" sz="1400" u="none" cap="none" strike="noStrike">
                  <a:solidFill>
                    <a:schemeClr val="lt1"/>
                  </a:solidFill>
                  <a:latin typeface="Arial"/>
                  <a:ea typeface="Arial"/>
                  <a:cs typeface="Arial"/>
                  <a:sym typeface="Arial"/>
                </a:endParaRPr>
              </a:p>
            </p:txBody>
          </p:sp>
        </p:grpSp>
        <p:cxnSp>
          <p:nvCxnSpPr>
            <p:cNvPr id="725" name="Google Shape;725;p66"/>
            <p:cNvCxnSpPr>
              <a:stCxn id="692" idx="2"/>
              <a:endCxn id="716" idx="0"/>
            </p:cNvCxnSpPr>
            <p:nvPr/>
          </p:nvCxnSpPr>
          <p:spPr>
            <a:xfrm flipH="1">
              <a:off x="550484" y="2248332"/>
              <a:ext cx="11757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26" name="Google Shape;726;p66"/>
            <p:cNvCxnSpPr>
              <a:stCxn id="692" idx="2"/>
              <a:endCxn id="719" idx="0"/>
            </p:cNvCxnSpPr>
            <p:nvPr/>
          </p:nvCxnSpPr>
          <p:spPr>
            <a:xfrm flipH="1">
              <a:off x="1562384" y="2248332"/>
              <a:ext cx="1638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27" name="Google Shape;727;p66"/>
            <p:cNvCxnSpPr>
              <a:stCxn id="692" idx="2"/>
              <a:endCxn id="720" idx="0"/>
            </p:cNvCxnSpPr>
            <p:nvPr/>
          </p:nvCxnSpPr>
          <p:spPr>
            <a:xfrm>
              <a:off x="1726184" y="2248332"/>
              <a:ext cx="8418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28" name="Google Shape;728;p66"/>
            <p:cNvCxnSpPr>
              <a:stCxn id="693" idx="2"/>
              <a:endCxn id="717" idx="0"/>
            </p:cNvCxnSpPr>
            <p:nvPr/>
          </p:nvCxnSpPr>
          <p:spPr>
            <a:xfrm flipH="1">
              <a:off x="3573893" y="2248332"/>
              <a:ext cx="495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29" name="Google Shape;729;p66"/>
            <p:cNvCxnSpPr>
              <a:stCxn id="693" idx="2"/>
              <a:endCxn id="721" idx="0"/>
            </p:cNvCxnSpPr>
            <p:nvPr/>
          </p:nvCxnSpPr>
          <p:spPr>
            <a:xfrm>
              <a:off x="3623393" y="2248332"/>
              <a:ext cx="9564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30" name="Google Shape;730;p66"/>
            <p:cNvCxnSpPr>
              <a:stCxn id="694" idx="2"/>
              <a:endCxn id="718" idx="0"/>
            </p:cNvCxnSpPr>
            <p:nvPr/>
          </p:nvCxnSpPr>
          <p:spPr>
            <a:xfrm>
              <a:off x="5520602" y="2449255"/>
              <a:ext cx="648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1" name="Google Shape;731;p66"/>
            <p:cNvCxnSpPr>
              <a:stCxn id="694" idx="2"/>
              <a:endCxn id="722" idx="0"/>
            </p:cNvCxnSpPr>
            <p:nvPr/>
          </p:nvCxnSpPr>
          <p:spPr>
            <a:xfrm>
              <a:off x="5520602" y="2449255"/>
              <a:ext cx="10707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2" name="Google Shape;732;p66"/>
            <p:cNvCxnSpPr>
              <a:stCxn id="694" idx="2"/>
              <a:endCxn id="723" idx="0"/>
            </p:cNvCxnSpPr>
            <p:nvPr/>
          </p:nvCxnSpPr>
          <p:spPr>
            <a:xfrm>
              <a:off x="5520602" y="2449255"/>
              <a:ext cx="20763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3" name="Google Shape;733;p66"/>
            <p:cNvCxnSpPr>
              <a:stCxn id="694" idx="2"/>
              <a:endCxn id="724" idx="0"/>
            </p:cNvCxnSpPr>
            <p:nvPr/>
          </p:nvCxnSpPr>
          <p:spPr>
            <a:xfrm>
              <a:off x="5520602" y="2449255"/>
              <a:ext cx="30807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4" name="Google Shape;734;p66"/>
            <p:cNvCxnSpPr>
              <a:stCxn id="695" idx="2"/>
              <a:endCxn id="718" idx="0"/>
            </p:cNvCxnSpPr>
            <p:nvPr/>
          </p:nvCxnSpPr>
          <p:spPr>
            <a:xfrm flipH="1">
              <a:off x="5585412" y="2449255"/>
              <a:ext cx="18324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5" name="Google Shape;735;p66"/>
            <p:cNvCxnSpPr>
              <a:stCxn id="695" idx="2"/>
              <a:endCxn id="722" idx="0"/>
            </p:cNvCxnSpPr>
            <p:nvPr/>
          </p:nvCxnSpPr>
          <p:spPr>
            <a:xfrm flipH="1">
              <a:off x="6591312" y="2449255"/>
              <a:ext cx="8265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6" name="Google Shape;736;p66"/>
            <p:cNvCxnSpPr>
              <a:stCxn id="695" idx="2"/>
              <a:endCxn id="723" idx="0"/>
            </p:cNvCxnSpPr>
            <p:nvPr/>
          </p:nvCxnSpPr>
          <p:spPr>
            <a:xfrm>
              <a:off x="7417812" y="2449255"/>
              <a:ext cx="1791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7" name="Google Shape;737;p66"/>
            <p:cNvCxnSpPr>
              <a:stCxn id="695" idx="2"/>
              <a:endCxn id="724" idx="0"/>
            </p:cNvCxnSpPr>
            <p:nvPr/>
          </p:nvCxnSpPr>
          <p:spPr>
            <a:xfrm>
              <a:off x="7417812" y="2449255"/>
              <a:ext cx="11835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38" name="Google Shape;738;p66"/>
            <p:cNvCxnSpPr>
              <a:stCxn id="739" idx="2"/>
              <a:endCxn id="698" idx="0"/>
            </p:cNvCxnSpPr>
            <p:nvPr/>
          </p:nvCxnSpPr>
          <p:spPr>
            <a:xfrm flipH="1">
              <a:off x="871313" y="413712"/>
              <a:ext cx="50076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0" name="Google Shape;740;p66"/>
            <p:cNvCxnSpPr>
              <a:stCxn id="739" idx="2"/>
              <a:endCxn id="703" idx="0"/>
            </p:cNvCxnSpPr>
            <p:nvPr/>
          </p:nvCxnSpPr>
          <p:spPr>
            <a:xfrm flipH="1">
              <a:off x="2721713" y="413712"/>
              <a:ext cx="31572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1" name="Google Shape;741;p66"/>
            <p:cNvCxnSpPr>
              <a:stCxn id="739" idx="2"/>
              <a:endCxn id="708" idx="0"/>
            </p:cNvCxnSpPr>
            <p:nvPr/>
          </p:nvCxnSpPr>
          <p:spPr>
            <a:xfrm>
              <a:off x="5878913" y="413712"/>
              <a:ext cx="5433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2" name="Google Shape;742;p66"/>
            <p:cNvCxnSpPr>
              <a:stCxn id="739" idx="2"/>
              <a:endCxn id="713" idx="0"/>
            </p:cNvCxnSpPr>
            <p:nvPr/>
          </p:nvCxnSpPr>
          <p:spPr>
            <a:xfrm>
              <a:off x="5878913" y="413712"/>
              <a:ext cx="2393700" cy="409200"/>
            </a:xfrm>
            <a:prstGeom prst="straightConnector1">
              <a:avLst/>
            </a:prstGeom>
            <a:noFill/>
            <a:ln cap="flat" cmpd="sng" w="9525">
              <a:solidFill>
                <a:schemeClr val="accent1"/>
              </a:solidFill>
              <a:prstDash val="solid"/>
              <a:miter lim="800000"/>
              <a:headEnd len="sm" w="sm" type="none"/>
              <a:tailEnd len="sm" w="sm" type="none"/>
            </a:ln>
          </p:spPr>
        </p:cxnSp>
        <p:grpSp>
          <p:nvGrpSpPr>
            <p:cNvPr id="743" name="Google Shape;743;p66"/>
            <p:cNvGrpSpPr/>
            <p:nvPr/>
          </p:nvGrpSpPr>
          <p:grpSpPr>
            <a:xfrm>
              <a:off x="2146663" y="12"/>
              <a:ext cx="4865950" cy="413700"/>
              <a:chOff x="2146675" y="-54350"/>
              <a:chExt cx="4865950" cy="413700"/>
            </a:xfrm>
          </p:grpSpPr>
          <p:sp>
            <p:nvSpPr>
              <p:cNvPr id="739" name="Google Shape;739;p66"/>
              <p:cNvSpPr/>
              <p:nvPr/>
            </p:nvSpPr>
            <p:spPr>
              <a:xfrm>
                <a:off x="4745225" y="-54350"/>
                <a:ext cx="2267400" cy="4137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lang="en" sz="1500">
                    <a:solidFill>
                      <a:schemeClr val="lt1"/>
                    </a:solidFill>
                  </a:rPr>
                  <a:t>Fingerprint </a:t>
                </a:r>
                <a:r>
                  <a:rPr b="1" i="0" lang="en" sz="1500" u="none" cap="none" strike="noStrike">
                    <a:solidFill>
                      <a:schemeClr val="lt1"/>
                    </a:solidFill>
                    <a:latin typeface="Arial"/>
                    <a:ea typeface="Arial"/>
                    <a:cs typeface="Arial"/>
                    <a:sym typeface="Arial"/>
                  </a:rPr>
                  <a:t>split</a:t>
                </a:r>
                <a:endParaRPr b="0" i="0" sz="1400" u="none" cap="none" strike="noStrike">
                  <a:solidFill>
                    <a:schemeClr val="lt1"/>
                  </a:solidFill>
                  <a:latin typeface="Arial"/>
                  <a:ea typeface="Arial"/>
                  <a:cs typeface="Arial"/>
                  <a:sym typeface="Arial"/>
                </a:endParaRPr>
              </a:p>
            </p:txBody>
          </p:sp>
          <p:sp>
            <p:nvSpPr>
              <p:cNvPr id="744" name="Google Shape;744;p66"/>
              <p:cNvSpPr/>
              <p:nvPr/>
            </p:nvSpPr>
            <p:spPr>
              <a:xfrm>
                <a:off x="2146675" y="-54350"/>
                <a:ext cx="2267400" cy="4137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Scaffold split</a:t>
                </a:r>
                <a:endParaRPr b="0" i="0" sz="1400" u="none" cap="none" strike="noStrike">
                  <a:solidFill>
                    <a:schemeClr val="lt1"/>
                  </a:solidFill>
                  <a:latin typeface="Arial"/>
                  <a:ea typeface="Arial"/>
                  <a:cs typeface="Arial"/>
                  <a:sym typeface="Arial"/>
                </a:endParaRPr>
              </a:p>
            </p:txBody>
          </p:sp>
        </p:grpSp>
        <p:cxnSp>
          <p:nvCxnSpPr>
            <p:cNvPr id="745" name="Google Shape;745;p66"/>
            <p:cNvCxnSpPr>
              <a:stCxn id="744" idx="2"/>
              <a:endCxn id="698" idx="0"/>
            </p:cNvCxnSpPr>
            <p:nvPr/>
          </p:nvCxnSpPr>
          <p:spPr>
            <a:xfrm flipH="1">
              <a:off x="871363" y="413712"/>
              <a:ext cx="24090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6" name="Google Shape;746;p66"/>
            <p:cNvCxnSpPr>
              <a:stCxn id="744" idx="2"/>
              <a:endCxn id="708" idx="0"/>
            </p:cNvCxnSpPr>
            <p:nvPr/>
          </p:nvCxnSpPr>
          <p:spPr>
            <a:xfrm>
              <a:off x="3280363" y="413712"/>
              <a:ext cx="31419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7" name="Google Shape;747;p66"/>
            <p:cNvCxnSpPr>
              <a:stCxn id="744" idx="2"/>
              <a:endCxn id="703" idx="0"/>
            </p:cNvCxnSpPr>
            <p:nvPr/>
          </p:nvCxnSpPr>
          <p:spPr>
            <a:xfrm flipH="1">
              <a:off x="2721763" y="413712"/>
              <a:ext cx="5586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48" name="Google Shape;748;p66"/>
            <p:cNvCxnSpPr>
              <a:stCxn id="744" idx="2"/>
              <a:endCxn id="713" idx="0"/>
            </p:cNvCxnSpPr>
            <p:nvPr/>
          </p:nvCxnSpPr>
          <p:spPr>
            <a:xfrm>
              <a:off x="3280363" y="413712"/>
              <a:ext cx="4992300" cy="409200"/>
            </a:xfrm>
            <a:prstGeom prst="straightConnector1">
              <a:avLst/>
            </a:prstGeom>
            <a:noFill/>
            <a:ln cap="flat" cmpd="sng" w="9525">
              <a:solidFill>
                <a:schemeClr val="accent1"/>
              </a:solidFill>
              <a:prstDash val="solid"/>
              <a:miter lim="800000"/>
              <a:headEnd len="sm" w="sm" type="none"/>
              <a:tailEnd len="sm" w="sm" type="none"/>
            </a:ln>
          </p:spPr>
        </p:cxnSp>
        <p:grpSp>
          <p:nvGrpSpPr>
            <p:cNvPr id="749" name="Google Shape;749;p66"/>
            <p:cNvGrpSpPr/>
            <p:nvPr/>
          </p:nvGrpSpPr>
          <p:grpSpPr>
            <a:xfrm>
              <a:off x="76250" y="822900"/>
              <a:ext cx="8991550" cy="413700"/>
              <a:chOff x="76250" y="822900"/>
              <a:chExt cx="8991550" cy="413700"/>
            </a:xfrm>
          </p:grpSpPr>
          <p:sp>
            <p:nvSpPr>
              <p:cNvPr id="698" name="Google Shape;698;p66"/>
              <p:cNvSpPr/>
              <p:nvPr/>
            </p:nvSpPr>
            <p:spPr>
              <a:xfrm>
                <a:off x="76250" y="822900"/>
                <a:ext cx="1590300" cy="4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Mordred</a:t>
                </a:r>
                <a:endParaRPr b="0" i="0" sz="1400" u="none" cap="none" strike="noStrike">
                  <a:solidFill>
                    <a:schemeClr val="dk1"/>
                  </a:solidFill>
                  <a:latin typeface="Arial"/>
                  <a:ea typeface="Arial"/>
                  <a:cs typeface="Arial"/>
                  <a:sym typeface="Arial"/>
                </a:endParaRPr>
              </a:p>
            </p:txBody>
          </p:sp>
          <p:sp>
            <p:nvSpPr>
              <p:cNvPr id="703" name="Google Shape;703;p66"/>
              <p:cNvSpPr/>
              <p:nvPr/>
            </p:nvSpPr>
            <p:spPr>
              <a:xfrm>
                <a:off x="1926563" y="822900"/>
                <a:ext cx="1590300" cy="4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MOE</a:t>
                </a:r>
                <a:endParaRPr b="0" i="0" sz="1400" u="none" cap="none" strike="noStrike">
                  <a:solidFill>
                    <a:schemeClr val="dk1"/>
                  </a:solidFill>
                  <a:latin typeface="Arial"/>
                  <a:ea typeface="Arial"/>
                  <a:cs typeface="Arial"/>
                  <a:sym typeface="Arial"/>
                </a:endParaRPr>
              </a:p>
            </p:txBody>
          </p:sp>
          <p:sp>
            <p:nvSpPr>
              <p:cNvPr id="708" name="Google Shape;708;p66"/>
              <p:cNvSpPr/>
              <p:nvPr/>
            </p:nvSpPr>
            <p:spPr>
              <a:xfrm>
                <a:off x="5627187" y="822900"/>
                <a:ext cx="1590300" cy="4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ECFP</a:t>
                </a:r>
                <a:endParaRPr b="0" i="0" sz="1400" u="none" cap="none" strike="noStrike">
                  <a:solidFill>
                    <a:schemeClr val="dk1"/>
                  </a:solidFill>
                  <a:latin typeface="Arial"/>
                  <a:ea typeface="Arial"/>
                  <a:cs typeface="Arial"/>
                  <a:sym typeface="Arial"/>
                </a:endParaRPr>
              </a:p>
            </p:txBody>
          </p:sp>
          <p:sp>
            <p:nvSpPr>
              <p:cNvPr id="713" name="Google Shape;713;p66"/>
              <p:cNvSpPr/>
              <p:nvPr/>
            </p:nvSpPr>
            <p:spPr>
              <a:xfrm>
                <a:off x="7477500" y="822900"/>
                <a:ext cx="1590300" cy="4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GraphConv</a:t>
                </a:r>
                <a:endParaRPr b="1" i="0" sz="1500" u="none" cap="none" strike="noStrike">
                  <a:solidFill>
                    <a:schemeClr val="dk1"/>
                  </a:solidFill>
                  <a:latin typeface="Arial"/>
                  <a:ea typeface="Arial"/>
                  <a:cs typeface="Arial"/>
                  <a:sym typeface="Arial"/>
                </a:endParaRPr>
              </a:p>
            </p:txBody>
          </p:sp>
          <p:sp>
            <p:nvSpPr>
              <p:cNvPr id="750" name="Google Shape;750;p66"/>
              <p:cNvSpPr/>
              <p:nvPr/>
            </p:nvSpPr>
            <p:spPr>
              <a:xfrm>
                <a:off x="3776875" y="822900"/>
                <a:ext cx="1590300" cy="4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lang="en" sz="1500">
                    <a:solidFill>
                      <a:schemeClr val="dk1"/>
                    </a:solidFill>
                  </a:rPr>
                  <a:t>RDKit</a:t>
                </a:r>
                <a:endParaRPr b="0" i="0" sz="1400" u="none" cap="none" strike="noStrike">
                  <a:solidFill>
                    <a:schemeClr val="dk1"/>
                  </a:solidFill>
                  <a:latin typeface="Arial"/>
                  <a:ea typeface="Arial"/>
                  <a:cs typeface="Arial"/>
                  <a:sym typeface="Arial"/>
                </a:endParaRPr>
              </a:p>
            </p:txBody>
          </p:sp>
        </p:grpSp>
        <p:cxnSp>
          <p:nvCxnSpPr>
            <p:cNvPr id="751" name="Google Shape;751;p66"/>
            <p:cNvCxnSpPr>
              <a:stCxn id="739" idx="2"/>
              <a:endCxn id="750" idx="0"/>
            </p:cNvCxnSpPr>
            <p:nvPr/>
          </p:nvCxnSpPr>
          <p:spPr>
            <a:xfrm flipH="1">
              <a:off x="4572113" y="413712"/>
              <a:ext cx="13068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52" name="Google Shape;752;p66"/>
            <p:cNvCxnSpPr>
              <a:stCxn id="744" idx="2"/>
              <a:endCxn id="750" idx="0"/>
            </p:cNvCxnSpPr>
            <p:nvPr/>
          </p:nvCxnSpPr>
          <p:spPr>
            <a:xfrm>
              <a:off x="3280363" y="413712"/>
              <a:ext cx="1291800" cy="409200"/>
            </a:xfrm>
            <a:prstGeom prst="straightConnector1">
              <a:avLst/>
            </a:prstGeom>
            <a:noFill/>
            <a:ln cap="flat" cmpd="sng" w="9525">
              <a:solidFill>
                <a:schemeClr val="accent1"/>
              </a:solidFill>
              <a:prstDash val="solid"/>
              <a:miter lim="800000"/>
              <a:headEnd len="sm" w="sm" type="none"/>
              <a:tailEnd len="sm" w="sm" type="none"/>
            </a:ln>
          </p:spPr>
        </p:cxnSp>
        <p:cxnSp>
          <p:nvCxnSpPr>
            <p:cNvPr id="753" name="Google Shape;753;p66"/>
            <p:cNvCxnSpPr>
              <a:stCxn id="750" idx="2"/>
              <a:endCxn id="692" idx="0"/>
            </p:cNvCxnSpPr>
            <p:nvPr/>
          </p:nvCxnSpPr>
          <p:spPr>
            <a:xfrm flipH="1">
              <a:off x="1726225" y="1236600"/>
              <a:ext cx="28458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54" name="Google Shape;754;p66"/>
            <p:cNvCxnSpPr>
              <a:stCxn id="750" idx="2"/>
              <a:endCxn id="693" idx="0"/>
            </p:cNvCxnSpPr>
            <p:nvPr/>
          </p:nvCxnSpPr>
          <p:spPr>
            <a:xfrm flipH="1">
              <a:off x="3623425" y="1236600"/>
              <a:ext cx="948600" cy="597900"/>
            </a:xfrm>
            <a:prstGeom prst="straightConnector1">
              <a:avLst/>
            </a:prstGeom>
            <a:noFill/>
            <a:ln cap="flat" cmpd="sng" w="9525">
              <a:solidFill>
                <a:schemeClr val="accent1"/>
              </a:solidFill>
              <a:prstDash val="solid"/>
              <a:miter lim="800000"/>
              <a:headEnd len="sm" w="sm" type="none"/>
              <a:tailEnd len="sm" w="sm" type="none"/>
            </a:ln>
          </p:spPr>
        </p:cxnSp>
        <p:cxnSp>
          <p:nvCxnSpPr>
            <p:cNvPr id="755" name="Google Shape;755;p66"/>
            <p:cNvCxnSpPr>
              <a:stCxn id="750" idx="2"/>
              <a:endCxn id="694" idx="0"/>
            </p:cNvCxnSpPr>
            <p:nvPr/>
          </p:nvCxnSpPr>
          <p:spPr>
            <a:xfrm>
              <a:off x="4572025" y="1236600"/>
              <a:ext cx="948600" cy="396900"/>
            </a:xfrm>
            <a:prstGeom prst="straightConnector1">
              <a:avLst/>
            </a:prstGeom>
            <a:noFill/>
            <a:ln cap="flat" cmpd="sng" w="9525">
              <a:solidFill>
                <a:schemeClr val="accent1"/>
              </a:solidFill>
              <a:prstDash val="solid"/>
              <a:miter lim="800000"/>
              <a:headEnd len="sm" w="sm" type="none"/>
              <a:tailEnd len="sm" w="sm" type="none"/>
            </a:ln>
          </p:spPr>
        </p:cxnSp>
        <p:cxnSp>
          <p:nvCxnSpPr>
            <p:cNvPr id="756" name="Google Shape;756;p66"/>
            <p:cNvCxnSpPr>
              <a:stCxn id="750" idx="2"/>
              <a:endCxn id="695" idx="0"/>
            </p:cNvCxnSpPr>
            <p:nvPr/>
          </p:nvCxnSpPr>
          <p:spPr>
            <a:xfrm>
              <a:off x="4572025" y="1236600"/>
              <a:ext cx="2845800" cy="396900"/>
            </a:xfrm>
            <a:prstGeom prst="straightConnector1">
              <a:avLst/>
            </a:prstGeom>
            <a:noFill/>
            <a:ln cap="flat" cmpd="sng" w="9525">
              <a:solidFill>
                <a:schemeClr val="accent1"/>
              </a:solidFill>
              <a:prstDash val="solid"/>
              <a:miter lim="800000"/>
              <a:headEnd len="sm" w="sm" type="none"/>
              <a:tailEnd len="sm" w="sm" type="none"/>
            </a:ln>
          </p:spPr>
        </p:cxnSp>
      </p:grpSp>
      <p:sp>
        <p:nvSpPr>
          <p:cNvPr id="757" name="Google Shape;757;p66"/>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600"/>
              <a:t>Brute force hyperparameter tuning via grid search</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Amanda Paulson, PhD ATOM Internship Seminar 2022</a:t>
            </a:r>
            <a:endParaRPr/>
          </a:p>
        </p:txBody>
      </p:sp>
      <p:sp>
        <p:nvSpPr>
          <p:cNvPr id="248" name="Google Shape;248;p4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7/19/2022</a:t>
            </a:r>
            <a:endParaRPr/>
          </a:p>
          <a:p>
            <a:pPr indent="0" lvl="0" marL="0" rtl="0" algn="l">
              <a:lnSpc>
                <a:spcPct val="90000"/>
              </a:lnSpc>
              <a:spcBef>
                <a:spcPts val="0"/>
              </a:spcBef>
              <a:spcAft>
                <a:spcPts val="0"/>
              </a:spcAft>
              <a:buNone/>
            </a:pPr>
            <a:r>
              <a:rPr lang="en"/>
              <a:t>In silico design and property prediction of small molecules</a:t>
            </a:r>
            <a:endParaRPr/>
          </a:p>
          <a:p>
            <a:pPr indent="0" lvl="0" marL="0" rtl="0" algn="l">
              <a:spcBef>
                <a:spcPts val="800"/>
              </a:spcBef>
              <a:spcAft>
                <a:spcPts val="0"/>
              </a:spcAft>
              <a:buNone/>
            </a:pPr>
            <a:r>
              <a:rPr lang="en" sz="1500"/>
              <a:t>The ATOM platform is a comprehensive software package that includes modules for building data-driven QSAR models for predicting properties of molecules as well as generative models for molecular design. In this seminar we will discuss the workings of the GMD loop and view case studies for QSAR modeling. We discuss the applicability domain of models, data partitioning for model generalizability, and QBAR modeling for complex biological processes. Exploratory data analysis visualizations are presented for the model building process. </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7"/>
          <p:cNvSpPr txBox="1"/>
          <p:nvPr>
            <p:ph type="title"/>
          </p:nvPr>
        </p:nvSpPr>
        <p:spPr>
          <a:xfrm>
            <a:off x="311700" y="1402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Visualizing results from hyperparameter searches</a:t>
            </a:r>
            <a:endParaRPr/>
          </a:p>
        </p:txBody>
      </p:sp>
      <p:pic>
        <p:nvPicPr>
          <p:cNvPr id="763" name="Google Shape;763;p67"/>
          <p:cNvPicPr preferRelativeResize="0"/>
          <p:nvPr/>
        </p:nvPicPr>
        <p:blipFill>
          <a:blip r:embed="rId3">
            <a:alphaModFix/>
          </a:blip>
          <a:stretch>
            <a:fillRect/>
          </a:stretch>
        </p:blipFill>
        <p:spPr>
          <a:xfrm>
            <a:off x="1730984" y="818275"/>
            <a:ext cx="5682043" cy="427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8"/>
          <p:cNvSpPr txBox="1"/>
          <p:nvPr>
            <p:ph type="title"/>
          </p:nvPr>
        </p:nvSpPr>
        <p:spPr>
          <a:xfrm>
            <a:off x="311700" y="1402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Visualizing performance of selected best models (regression)</a:t>
            </a:r>
            <a:endParaRPr/>
          </a:p>
        </p:txBody>
      </p:sp>
      <p:pic>
        <p:nvPicPr>
          <p:cNvPr id="769" name="Google Shape;769;p68"/>
          <p:cNvPicPr preferRelativeResize="0"/>
          <p:nvPr/>
        </p:nvPicPr>
        <p:blipFill>
          <a:blip r:embed="rId3">
            <a:alphaModFix/>
          </a:blip>
          <a:stretch>
            <a:fillRect/>
          </a:stretch>
        </p:blipFill>
        <p:spPr>
          <a:xfrm>
            <a:off x="152400" y="1073763"/>
            <a:ext cx="8839200" cy="29959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9"/>
          <p:cNvSpPr txBox="1"/>
          <p:nvPr>
            <p:ph type="title"/>
          </p:nvPr>
        </p:nvSpPr>
        <p:spPr>
          <a:xfrm>
            <a:off x="311700" y="1402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Visualizing performance of selected best models (classification)</a:t>
            </a:r>
            <a:endParaRPr/>
          </a:p>
        </p:txBody>
      </p:sp>
      <p:pic>
        <p:nvPicPr>
          <p:cNvPr id="775" name="Google Shape;775;p69"/>
          <p:cNvPicPr preferRelativeResize="0"/>
          <p:nvPr/>
        </p:nvPicPr>
        <p:blipFill>
          <a:blip r:embed="rId3">
            <a:alphaModFix/>
          </a:blip>
          <a:stretch>
            <a:fillRect/>
          </a:stretch>
        </p:blipFill>
        <p:spPr>
          <a:xfrm>
            <a:off x="2450075" y="865325"/>
            <a:ext cx="4243826" cy="4125774"/>
          </a:xfrm>
          <a:prstGeom prst="rect">
            <a:avLst/>
          </a:prstGeom>
          <a:noFill/>
          <a:ln>
            <a:noFill/>
          </a:ln>
        </p:spPr>
      </p:pic>
      <p:sp>
        <p:nvSpPr>
          <p:cNvPr id="776" name="Google Shape;776;p69"/>
          <p:cNvSpPr txBox="1"/>
          <p:nvPr/>
        </p:nvSpPr>
        <p:spPr>
          <a:xfrm>
            <a:off x="473550" y="1121950"/>
            <a:ext cx="4196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ROC Curve: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TPR/Sensitivity/Recall</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vs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FPR/(1-specificity)/</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Prob. </a:t>
            </a:r>
            <a:r>
              <a:rPr lang="en">
                <a:latin typeface="Montserrat"/>
                <a:ea typeface="Montserrat"/>
                <a:cs typeface="Montserrat"/>
                <a:sym typeface="Montserrat"/>
              </a:rPr>
              <a:t>of false alarm</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Confusion matrix:</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TN/FP</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FN/TP</a:t>
            </a:r>
            <a:endParaRPr>
              <a:latin typeface="Montserrat"/>
              <a:ea typeface="Montserrat"/>
              <a:cs typeface="Montserrat"/>
              <a:sym typeface="Montserrat"/>
            </a:endParaRPr>
          </a:p>
        </p:txBody>
      </p:sp>
      <p:sp>
        <p:nvSpPr>
          <p:cNvPr id="777" name="Google Shape;777;p69"/>
          <p:cNvSpPr txBox="1"/>
          <p:nvPr/>
        </p:nvSpPr>
        <p:spPr>
          <a:xfrm>
            <a:off x="6782125" y="1121950"/>
            <a:ext cx="419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Precision/Recall curve</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Precision = TP/TP+FP</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Recall = TP/TP+FN</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0"/>
          <p:cNvSpPr txBox="1"/>
          <p:nvPr>
            <p:ph type="title"/>
          </p:nvPr>
        </p:nvSpPr>
        <p:spPr>
          <a:xfrm>
            <a:off x="311700" y="64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t>Training models for generalizability using challenging dataset splits</a:t>
            </a:r>
            <a:endParaRPr sz="2400"/>
          </a:p>
        </p:txBody>
      </p:sp>
      <p:grpSp>
        <p:nvGrpSpPr>
          <p:cNvPr id="783" name="Google Shape;783;p70"/>
          <p:cNvGrpSpPr/>
          <p:nvPr/>
        </p:nvGrpSpPr>
        <p:grpSpPr>
          <a:xfrm>
            <a:off x="228600" y="622154"/>
            <a:ext cx="2743200" cy="2908594"/>
            <a:chOff x="228600" y="622154"/>
            <a:chExt cx="2743200" cy="2908594"/>
          </a:xfrm>
        </p:grpSpPr>
        <p:pic>
          <p:nvPicPr>
            <p:cNvPr id="784" name="Google Shape;784;p70"/>
            <p:cNvPicPr preferRelativeResize="0"/>
            <p:nvPr/>
          </p:nvPicPr>
          <p:blipFill rotWithShape="1">
            <a:blip r:embed="rId3">
              <a:alphaModFix/>
            </a:blip>
            <a:srcRect b="0" l="16929" r="26937" t="17925"/>
            <a:stretch/>
          </p:blipFill>
          <p:spPr>
            <a:xfrm>
              <a:off x="228600" y="921098"/>
              <a:ext cx="2743200" cy="2609651"/>
            </a:xfrm>
            <a:prstGeom prst="rect">
              <a:avLst/>
            </a:prstGeom>
            <a:noFill/>
            <a:ln>
              <a:noFill/>
            </a:ln>
          </p:spPr>
        </p:pic>
        <p:sp>
          <p:nvSpPr>
            <p:cNvPr id="785" name="Google Shape;785;p70"/>
            <p:cNvSpPr txBox="1"/>
            <p:nvPr/>
          </p:nvSpPr>
          <p:spPr>
            <a:xfrm>
              <a:off x="891675" y="622154"/>
              <a:ext cx="18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Random</a:t>
              </a:r>
              <a:endParaRPr b="1">
                <a:latin typeface="Montserrat"/>
                <a:ea typeface="Montserrat"/>
                <a:cs typeface="Montserrat"/>
                <a:sym typeface="Montserrat"/>
              </a:endParaRPr>
            </a:p>
          </p:txBody>
        </p:sp>
      </p:grpSp>
      <p:graphicFrame>
        <p:nvGraphicFramePr>
          <p:cNvPr id="786" name="Google Shape;786;p70"/>
          <p:cNvGraphicFramePr/>
          <p:nvPr/>
        </p:nvGraphicFramePr>
        <p:xfrm>
          <a:off x="311700" y="3541915"/>
          <a:ext cx="3000000" cy="3000000"/>
        </p:xfrm>
        <a:graphic>
          <a:graphicData uri="http://schemas.openxmlformats.org/drawingml/2006/table">
            <a:tbl>
              <a:tblPr>
                <a:noFill/>
                <a:tableStyleId>{8AEFDB4B-DC28-4AE8-82CD-7861F552889C}</a:tableStyleId>
              </a:tblPr>
              <a:tblGrid>
                <a:gridCol w="1373950"/>
                <a:gridCol w="1031825"/>
                <a:gridCol w="1222550"/>
                <a:gridCol w="1984475"/>
                <a:gridCol w="1453925"/>
                <a:gridCol w="1453925"/>
              </a:tblGrid>
              <a:tr h="162425">
                <a:tc>
                  <a:txBody>
                    <a:bodyPr/>
                    <a:lstStyle/>
                    <a:p>
                      <a:pPr indent="0" lvl="0" marL="0" rtl="0" algn="l">
                        <a:spcBef>
                          <a:spcPts val="0"/>
                        </a:spcBef>
                        <a:spcAft>
                          <a:spcPts val="0"/>
                        </a:spcAft>
                        <a:buNone/>
                      </a:pPr>
                      <a:r>
                        <a:rPr b="1" lang="en" sz="1300">
                          <a:latin typeface="Montserrat"/>
                          <a:ea typeface="Montserrat"/>
                          <a:cs typeface="Montserrat"/>
                          <a:sym typeface="Montserrat"/>
                        </a:rPr>
                        <a:t>Target</a:t>
                      </a:r>
                      <a:endParaRPr b="1" sz="1300">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Montserrat"/>
                          <a:ea typeface="Montserrat"/>
                          <a:cs typeface="Montserrat"/>
                          <a:sym typeface="Montserrat"/>
                        </a:rPr>
                        <a:t># Cmpds</a:t>
                      </a:r>
                      <a:endParaRPr b="1"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Montserrat"/>
                          <a:ea typeface="Montserrat"/>
                          <a:cs typeface="Montserrat"/>
                          <a:sym typeface="Montserrat"/>
                        </a:rPr>
                        <a:t>Split</a:t>
                      </a:r>
                      <a:endParaRPr b="1"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Montserrat"/>
                          <a:ea typeface="Montserrat"/>
                          <a:cs typeface="Montserrat"/>
                          <a:sym typeface="Montserrat"/>
                        </a:rPr>
                        <a:t>Model Info</a:t>
                      </a:r>
                      <a:endParaRPr b="1"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Montserrat"/>
                          <a:ea typeface="Montserrat"/>
                          <a:cs typeface="Montserrat"/>
                          <a:sym typeface="Montserrat"/>
                        </a:rPr>
                        <a:t>Valid R</a:t>
                      </a:r>
                      <a:r>
                        <a:rPr b="1" baseline="30000" lang="en" sz="1300">
                          <a:latin typeface="Montserrat"/>
                          <a:ea typeface="Montserrat"/>
                          <a:cs typeface="Montserrat"/>
                          <a:sym typeface="Montserrat"/>
                        </a:rPr>
                        <a:t>2</a:t>
                      </a:r>
                      <a:endParaRPr b="1" baseline="30000"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Montserrat"/>
                          <a:ea typeface="Montserrat"/>
                          <a:cs typeface="Montserrat"/>
                          <a:sym typeface="Montserrat"/>
                        </a:rPr>
                        <a:t>Test R</a:t>
                      </a:r>
                      <a:r>
                        <a:rPr b="1" baseline="30000" lang="en" sz="1300">
                          <a:latin typeface="Montserrat"/>
                          <a:ea typeface="Montserrat"/>
                          <a:cs typeface="Montserrat"/>
                          <a:sym typeface="Montserrat"/>
                        </a:rPr>
                        <a:t>2</a:t>
                      </a:r>
                      <a:endParaRPr b="1" baseline="30000"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1750">
                <a:tc rowSpan="2">
                  <a:txBody>
                    <a:bodyPr/>
                    <a:lstStyle/>
                    <a:p>
                      <a:pPr indent="0" lvl="0" marL="0" rtl="0" algn="l">
                        <a:spcBef>
                          <a:spcPts val="0"/>
                        </a:spcBef>
                        <a:spcAft>
                          <a:spcPts val="0"/>
                        </a:spcAft>
                        <a:buNone/>
                      </a:pPr>
                      <a:r>
                        <a:rPr i="1" lang="en" sz="1300">
                          <a:latin typeface="Montserrat"/>
                          <a:ea typeface="Montserrat"/>
                          <a:cs typeface="Montserrat"/>
                          <a:sym typeface="Montserrat"/>
                        </a:rPr>
                        <a:t>In vivo </a:t>
                      </a:r>
                      <a:r>
                        <a:rPr lang="en" sz="1300">
                          <a:latin typeface="Montserrat"/>
                          <a:ea typeface="Montserrat"/>
                          <a:cs typeface="Montserrat"/>
                          <a:sym typeface="Montserrat"/>
                        </a:rPr>
                        <a:t>BBB penetrance</a:t>
                      </a:r>
                      <a:endParaRPr sz="1300">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l">
                        <a:spcBef>
                          <a:spcPts val="0"/>
                        </a:spcBef>
                        <a:spcAft>
                          <a:spcPts val="0"/>
                        </a:spcAft>
                        <a:buNone/>
                      </a:pPr>
                      <a:r>
                        <a:rPr lang="en" sz="1300">
                          <a:latin typeface="Montserrat"/>
                          <a:ea typeface="Montserrat"/>
                          <a:cs typeface="Montserrat"/>
                          <a:sym typeface="Montserrat"/>
                        </a:rPr>
                        <a:t>1181</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Scaffold</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NN w/ RDKit</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0.63</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-0.17</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11750">
                <a:tc vMerge="1"/>
                <a:tc vMerge="1"/>
                <a:tc>
                  <a:txBody>
                    <a:bodyPr/>
                    <a:lstStyle/>
                    <a:p>
                      <a:pPr indent="0" lvl="0" marL="0" rtl="0" algn="l">
                        <a:spcBef>
                          <a:spcPts val="0"/>
                        </a:spcBef>
                        <a:spcAft>
                          <a:spcPts val="0"/>
                        </a:spcAft>
                        <a:buNone/>
                      </a:pPr>
                      <a:r>
                        <a:rPr lang="en" sz="1300">
                          <a:latin typeface="Montserrat"/>
                          <a:ea typeface="Montserrat"/>
                          <a:cs typeface="Montserrat"/>
                          <a:sym typeface="Montserrat"/>
                        </a:rPr>
                        <a:t>Fingerprint</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NN w/ RDKit</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0.60</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Montserrat"/>
                          <a:ea typeface="Montserrat"/>
                          <a:cs typeface="Montserrat"/>
                          <a:sym typeface="Montserrat"/>
                        </a:rPr>
                        <a:t>0.28</a:t>
                      </a:r>
                      <a:endParaRPr sz="13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787" name="Google Shape;787;p70"/>
          <p:cNvGrpSpPr/>
          <p:nvPr/>
        </p:nvGrpSpPr>
        <p:grpSpPr>
          <a:xfrm>
            <a:off x="3048000" y="622154"/>
            <a:ext cx="2743201" cy="2896615"/>
            <a:chOff x="3048000" y="622154"/>
            <a:chExt cx="2743201" cy="2896615"/>
          </a:xfrm>
        </p:grpSpPr>
        <p:pic>
          <p:nvPicPr>
            <p:cNvPr id="788" name="Google Shape;788;p70"/>
            <p:cNvPicPr preferRelativeResize="0"/>
            <p:nvPr/>
          </p:nvPicPr>
          <p:blipFill rotWithShape="1">
            <a:blip r:embed="rId4">
              <a:alphaModFix/>
            </a:blip>
            <a:srcRect b="0" l="17150" r="26600" t="17938"/>
            <a:stretch/>
          </p:blipFill>
          <p:spPr>
            <a:xfrm>
              <a:off x="3048000" y="921098"/>
              <a:ext cx="2743201" cy="2597672"/>
            </a:xfrm>
            <a:prstGeom prst="rect">
              <a:avLst/>
            </a:prstGeom>
            <a:noFill/>
            <a:ln>
              <a:noFill/>
            </a:ln>
          </p:spPr>
        </p:pic>
        <p:sp>
          <p:nvSpPr>
            <p:cNvPr id="789" name="Google Shape;789;p70"/>
            <p:cNvSpPr txBox="1"/>
            <p:nvPr/>
          </p:nvSpPr>
          <p:spPr>
            <a:xfrm>
              <a:off x="3820650" y="622154"/>
              <a:ext cx="18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Scaffold</a:t>
              </a:r>
              <a:endParaRPr b="1">
                <a:latin typeface="Montserrat"/>
                <a:ea typeface="Montserrat"/>
                <a:cs typeface="Montserrat"/>
                <a:sym typeface="Montserrat"/>
              </a:endParaRPr>
            </a:p>
          </p:txBody>
        </p:sp>
      </p:grpSp>
      <p:grpSp>
        <p:nvGrpSpPr>
          <p:cNvPr id="790" name="Google Shape;790;p70"/>
          <p:cNvGrpSpPr/>
          <p:nvPr/>
        </p:nvGrpSpPr>
        <p:grpSpPr>
          <a:xfrm>
            <a:off x="5867400" y="622154"/>
            <a:ext cx="2743201" cy="2886869"/>
            <a:chOff x="5867400" y="622154"/>
            <a:chExt cx="2743201" cy="2886869"/>
          </a:xfrm>
        </p:grpSpPr>
        <p:pic>
          <p:nvPicPr>
            <p:cNvPr id="791" name="Google Shape;791;p70"/>
            <p:cNvPicPr preferRelativeResize="0"/>
            <p:nvPr/>
          </p:nvPicPr>
          <p:blipFill rotWithShape="1">
            <a:blip r:embed="rId5">
              <a:alphaModFix/>
            </a:blip>
            <a:srcRect b="0" l="18229" r="27563" t="17729"/>
            <a:stretch/>
          </p:blipFill>
          <p:spPr>
            <a:xfrm>
              <a:off x="5867400" y="921098"/>
              <a:ext cx="2743201" cy="2587925"/>
            </a:xfrm>
            <a:prstGeom prst="rect">
              <a:avLst/>
            </a:prstGeom>
            <a:noFill/>
            <a:ln>
              <a:noFill/>
            </a:ln>
          </p:spPr>
        </p:pic>
        <p:sp>
          <p:nvSpPr>
            <p:cNvPr id="792" name="Google Shape;792;p70"/>
            <p:cNvSpPr txBox="1"/>
            <p:nvPr/>
          </p:nvSpPr>
          <p:spPr>
            <a:xfrm>
              <a:off x="6597225" y="622154"/>
              <a:ext cx="18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Fingerprint</a:t>
              </a:r>
              <a:endParaRPr b="1">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aphicFrame>
        <p:nvGraphicFramePr>
          <p:cNvPr id="797" name="Google Shape;797;p71"/>
          <p:cNvGraphicFramePr/>
          <p:nvPr/>
        </p:nvGraphicFramePr>
        <p:xfrm>
          <a:off x="311700" y="849713"/>
          <a:ext cx="3000000" cy="3000000"/>
        </p:xfrm>
        <a:graphic>
          <a:graphicData uri="http://schemas.openxmlformats.org/drawingml/2006/table">
            <a:tbl>
              <a:tblPr>
                <a:noFill/>
                <a:tableStyleId>{8AEFDB4B-DC28-4AE8-82CD-7861F552889C}</a:tableStyleId>
              </a:tblPr>
              <a:tblGrid>
                <a:gridCol w="1373950"/>
                <a:gridCol w="1031825"/>
                <a:gridCol w="1222550"/>
                <a:gridCol w="1984475"/>
                <a:gridCol w="1453925"/>
                <a:gridCol w="1453925"/>
              </a:tblGrid>
              <a:tr h="337525">
                <a:tc>
                  <a:txBody>
                    <a:bodyPr/>
                    <a:lstStyle/>
                    <a:p>
                      <a:pPr indent="0" lvl="0" marL="0" rtl="0" algn="l">
                        <a:spcBef>
                          <a:spcPts val="0"/>
                        </a:spcBef>
                        <a:spcAft>
                          <a:spcPts val="0"/>
                        </a:spcAft>
                        <a:buNone/>
                      </a:pPr>
                      <a:r>
                        <a:rPr b="1" lang="en">
                          <a:latin typeface="Montserrat"/>
                          <a:ea typeface="Montserrat"/>
                          <a:cs typeface="Montserrat"/>
                          <a:sym typeface="Montserrat"/>
                        </a:rPr>
                        <a:t>Target</a:t>
                      </a:r>
                      <a:endParaRPr b="1">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ontserrat"/>
                          <a:ea typeface="Montserrat"/>
                          <a:cs typeface="Montserrat"/>
                          <a:sym typeface="Montserrat"/>
                        </a:rPr>
                        <a:t># Cmpds</a:t>
                      </a:r>
                      <a:endParaRPr b="1">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ontserrat"/>
                          <a:ea typeface="Montserrat"/>
                          <a:cs typeface="Montserrat"/>
                          <a:sym typeface="Montserrat"/>
                        </a:rPr>
                        <a:t>Split</a:t>
                      </a:r>
                      <a:endParaRPr b="1">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ontserrat"/>
                          <a:ea typeface="Montserrat"/>
                          <a:cs typeface="Montserrat"/>
                          <a:sym typeface="Montserrat"/>
                        </a:rPr>
                        <a:t>Model Info</a:t>
                      </a:r>
                      <a:endParaRPr b="1">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ontserrat"/>
                          <a:ea typeface="Montserrat"/>
                          <a:cs typeface="Montserrat"/>
                          <a:sym typeface="Montserrat"/>
                        </a:rPr>
                        <a:t>Valid R</a:t>
                      </a:r>
                      <a:r>
                        <a:rPr b="1" baseline="30000" lang="en">
                          <a:latin typeface="Montserrat"/>
                          <a:ea typeface="Montserrat"/>
                          <a:cs typeface="Montserrat"/>
                          <a:sym typeface="Montserrat"/>
                        </a:rPr>
                        <a:t>2</a:t>
                      </a:r>
                      <a:endParaRPr b="1" baseline="300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ontserrat"/>
                          <a:ea typeface="Montserrat"/>
                          <a:cs typeface="Montserrat"/>
                          <a:sym typeface="Montserrat"/>
                        </a:rPr>
                        <a:t>Test R</a:t>
                      </a:r>
                      <a:r>
                        <a:rPr b="1" baseline="30000" lang="en">
                          <a:latin typeface="Montserrat"/>
                          <a:ea typeface="Montserrat"/>
                          <a:cs typeface="Montserrat"/>
                          <a:sym typeface="Montserrat"/>
                        </a:rPr>
                        <a:t>2</a:t>
                      </a:r>
                      <a:endParaRPr b="1" baseline="30000">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37525">
                <a:tc rowSpan="2">
                  <a:txBody>
                    <a:bodyPr/>
                    <a:lstStyle/>
                    <a:p>
                      <a:pPr indent="0" lvl="0" marL="0" rtl="0" algn="l">
                        <a:spcBef>
                          <a:spcPts val="0"/>
                        </a:spcBef>
                        <a:spcAft>
                          <a:spcPts val="0"/>
                        </a:spcAft>
                        <a:buNone/>
                      </a:pPr>
                      <a:r>
                        <a:rPr i="1" lang="en">
                          <a:latin typeface="Montserrat"/>
                          <a:ea typeface="Montserrat"/>
                          <a:cs typeface="Montserrat"/>
                          <a:sym typeface="Montserrat"/>
                        </a:rPr>
                        <a:t>In vitro </a:t>
                      </a:r>
                      <a:r>
                        <a:rPr lang="en">
                          <a:latin typeface="Montserrat"/>
                          <a:ea typeface="Montserrat"/>
                          <a:cs typeface="Montserrat"/>
                          <a:sym typeface="Montserrat"/>
                        </a:rPr>
                        <a:t>PAMPA-BBB</a:t>
                      </a:r>
                      <a:endParaRPr>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l">
                        <a:spcBef>
                          <a:spcPts val="0"/>
                        </a:spcBef>
                        <a:spcAft>
                          <a:spcPts val="0"/>
                        </a:spcAft>
                        <a:buNone/>
                      </a:pPr>
                      <a:r>
                        <a:rPr lang="en">
                          <a:latin typeface="Montserrat"/>
                          <a:ea typeface="Montserrat"/>
                          <a:cs typeface="Montserrat"/>
                          <a:sym typeface="Montserrat"/>
                        </a:rPr>
                        <a:t>1461</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Scaffold</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NN w/ Mordred </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0.38</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0.26</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37525">
                <a:tc vMerge="1"/>
                <a:tc vMerge="1"/>
                <a:tc>
                  <a:txBody>
                    <a:bodyPr/>
                    <a:lstStyle/>
                    <a:p>
                      <a:pPr indent="0" lvl="0" marL="0" rtl="0" algn="l">
                        <a:spcBef>
                          <a:spcPts val="0"/>
                        </a:spcBef>
                        <a:spcAft>
                          <a:spcPts val="0"/>
                        </a:spcAft>
                        <a:buNone/>
                      </a:pPr>
                      <a:r>
                        <a:rPr lang="en">
                          <a:latin typeface="Montserrat"/>
                          <a:ea typeface="Montserrat"/>
                          <a:cs typeface="Montserrat"/>
                          <a:sym typeface="Montserrat"/>
                        </a:rPr>
                        <a:t>Fingerprint</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NN w/ Mordred</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0.25</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-0.25</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r>
              <a:tr h="337525">
                <a:tc rowSpan="2">
                  <a:txBody>
                    <a:bodyPr/>
                    <a:lstStyle/>
                    <a:p>
                      <a:pPr indent="0" lvl="0" marL="0" rtl="0" algn="l">
                        <a:spcBef>
                          <a:spcPts val="0"/>
                        </a:spcBef>
                        <a:spcAft>
                          <a:spcPts val="0"/>
                        </a:spcAft>
                        <a:buNone/>
                      </a:pPr>
                      <a:r>
                        <a:rPr i="1" lang="en">
                          <a:latin typeface="Montserrat"/>
                          <a:ea typeface="Montserrat"/>
                          <a:cs typeface="Montserrat"/>
                          <a:sym typeface="Montserrat"/>
                        </a:rPr>
                        <a:t>In vitro </a:t>
                      </a:r>
                      <a:r>
                        <a:rPr lang="en">
                          <a:latin typeface="Montserrat"/>
                          <a:ea typeface="Montserrat"/>
                          <a:cs typeface="Montserrat"/>
                          <a:sym typeface="Montserrat"/>
                        </a:rPr>
                        <a:t>P-gp efflux</a:t>
                      </a:r>
                      <a:endParaRPr>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l">
                        <a:spcBef>
                          <a:spcPts val="0"/>
                        </a:spcBef>
                        <a:spcAft>
                          <a:spcPts val="0"/>
                        </a:spcAft>
                        <a:buNone/>
                      </a:pPr>
                      <a:r>
                        <a:rPr lang="en">
                          <a:latin typeface="Montserrat"/>
                          <a:ea typeface="Montserrat"/>
                          <a:cs typeface="Montserrat"/>
                          <a:sym typeface="Montserrat"/>
                        </a:rPr>
                        <a:t>3350</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Scaffold</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NN w/ RDKit </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0.46</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0.40</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37525">
                <a:tc vMerge="1"/>
                <a:tc vMerge="1"/>
                <a:tc>
                  <a:txBody>
                    <a:bodyPr/>
                    <a:lstStyle/>
                    <a:p>
                      <a:pPr indent="0" lvl="0" marL="0" rtl="0" algn="l">
                        <a:spcBef>
                          <a:spcPts val="0"/>
                        </a:spcBef>
                        <a:spcAft>
                          <a:spcPts val="0"/>
                        </a:spcAft>
                        <a:buNone/>
                      </a:pPr>
                      <a:r>
                        <a:rPr lang="en">
                          <a:latin typeface="Montserrat"/>
                          <a:ea typeface="Montserrat"/>
                          <a:cs typeface="Montserrat"/>
                          <a:sym typeface="Montserrat"/>
                        </a:rPr>
                        <a:t>Fingerprint</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XGBoost w/ RDKit</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0.24</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0.18</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r>
              <a:tr h="337525">
                <a:tc rowSpan="2">
                  <a:txBody>
                    <a:bodyPr/>
                    <a:lstStyle/>
                    <a:p>
                      <a:pPr indent="0" lvl="0" marL="0" rtl="0" algn="l">
                        <a:spcBef>
                          <a:spcPts val="0"/>
                        </a:spcBef>
                        <a:spcAft>
                          <a:spcPts val="0"/>
                        </a:spcAft>
                        <a:buNone/>
                      </a:pPr>
                      <a:r>
                        <a:rPr i="1" lang="en">
                          <a:latin typeface="Montserrat"/>
                          <a:ea typeface="Montserrat"/>
                          <a:cs typeface="Montserrat"/>
                          <a:sym typeface="Montserrat"/>
                        </a:rPr>
                        <a:t>In vitro </a:t>
                      </a:r>
                      <a:r>
                        <a:rPr lang="en">
                          <a:latin typeface="Montserrat"/>
                          <a:ea typeface="Montserrat"/>
                          <a:cs typeface="Montserrat"/>
                          <a:sym typeface="Montserrat"/>
                        </a:rPr>
                        <a:t>BCRP efflux</a:t>
                      </a:r>
                      <a:endParaRPr>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l">
                        <a:spcBef>
                          <a:spcPts val="0"/>
                        </a:spcBef>
                        <a:spcAft>
                          <a:spcPts val="0"/>
                        </a:spcAft>
                        <a:buNone/>
                      </a:pPr>
                      <a:r>
                        <a:rPr lang="en">
                          <a:latin typeface="Montserrat"/>
                          <a:ea typeface="Montserrat"/>
                          <a:cs typeface="Montserrat"/>
                          <a:sym typeface="Montserrat"/>
                        </a:rPr>
                        <a:t>223</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Scaffold</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NN w/ GraphConv</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0.35</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-0.55</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r>
              <a:tr h="337525">
                <a:tc vMerge="1"/>
                <a:tc vMerge="1"/>
                <a:tc>
                  <a:txBody>
                    <a:bodyPr/>
                    <a:lstStyle/>
                    <a:p>
                      <a:pPr indent="0" lvl="0" marL="0" rtl="0" algn="l">
                        <a:spcBef>
                          <a:spcPts val="0"/>
                        </a:spcBef>
                        <a:spcAft>
                          <a:spcPts val="0"/>
                        </a:spcAft>
                        <a:buNone/>
                      </a:pPr>
                      <a:r>
                        <a:rPr lang="en">
                          <a:latin typeface="Montserrat"/>
                          <a:ea typeface="Montserrat"/>
                          <a:cs typeface="Montserrat"/>
                          <a:sym typeface="Montserrat"/>
                        </a:rPr>
                        <a:t>Fingerprint</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NN w/ MOE</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0.34</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0.17</a:t>
                      </a:r>
                      <a:endParaRPr>
                        <a:latin typeface="Montserrat"/>
                        <a:ea typeface="Montserrat"/>
                        <a:cs typeface="Montserrat"/>
                        <a:sym typeface="Montserrat"/>
                      </a:endParaRPr>
                    </a:p>
                  </a:txBody>
                  <a:tcPr marT="91425" marB="91425" marR="91425" marL="91425" anchor="ctr">
                    <a:lnL cap="flat" cmpd="sng" w="9525">
                      <a:solidFill>
                        <a:srgbClr val="9E9E9E"/>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798" name="Google Shape;798;p71"/>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500"/>
              <a:t>Fingerprint splits reveal model weaknesses</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2"/>
          <p:cNvSpPr txBox="1"/>
          <p:nvPr>
            <p:ph type="title"/>
          </p:nvPr>
        </p:nvSpPr>
        <p:spPr>
          <a:xfrm>
            <a:off x="311700" y="1402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Visualizing the effects of different splitters on data partitioning</a:t>
            </a:r>
            <a:endParaRPr/>
          </a:p>
        </p:txBody>
      </p:sp>
      <p:pic>
        <p:nvPicPr>
          <p:cNvPr id="804" name="Google Shape;804;p72"/>
          <p:cNvPicPr preferRelativeResize="0"/>
          <p:nvPr/>
        </p:nvPicPr>
        <p:blipFill rotWithShape="1">
          <a:blip r:embed="rId3">
            <a:alphaModFix/>
          </a:blip>
          <a:srcRect b="0" l="0" r="66447" t="0"/>
          <a:stretch/>
        </p:blipFill>
        <p:spPr>
          <a:xfrm>
            <a:off x="757675" y="865325"/>
            <a:ext cx="3628124" cy="3809874"/>
          </a:xfrm>
          <a:prstGeom prst="rect">
            <a:avLst/>
          </a:prstGeom>
          <a:noFill/>
          <a:ln>
            <a:noFill/>
          </a:ln>
        </p:spPr>
      </p:pic>
      <p:pic>
        <p:nvPicPr>
          <p:cNvPr id="805" name="Google Shape;805;p72"/>
          <p:cNvPicPr preferRelativeResize="0"/>
          <p:nvPr/>
        </p:nvPicPr>
        <p:blipFill rotWithShape="1">
          <a:blip r:embed="rId3">
            <a:alphaModFix/>
          </a:blip>
          <a:srcRect b="0" l="67517" r="0" t="0"/>
          <a:stretch/>
        </p:blipFill>
        <p:spPr>
          <a:xfrm>
            <a:off x="4385800" y="865325"/>
            <a:ext cx="3512418" cy="3809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3"/>
          <p:cNvSpPr txBox="1"/>
          <p:nvPr>
            <p:ph type="title"/>
          </p:nvPr>
        </p:nvSpPr>
        <p:spPr>
          <a:xfrm>
            <a:off x="311700" y="1402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Visualizing the effects of different splitters on data partitioning</a:t>
            </a:r>
            <a:endParaRPr/>
          </a:p>
        </p:txBody>
      </p:sp>
      <p:pic>
        <p:nvPicPr>
          <p:cNvPr id="811" name="Google Shape;811;p73"/>
          <p:cNvPicPr preferRelativeResize="0"/>
          <p:nvPr/>
        </p:nvPicPr>
        <p:blipFill rotWithShape="1">
          <a:blip r:embed="rId3">
            <a:alphaModFix/>
          </a:blip>
          <a:srcRect b="0" l="0" r="67272" t="0"/>
          <a:stretch/>
        </p:blipFill>
        <p:spPr>
          <a:xfrm>
            <a:off x="1041825" y="865325"/>
            <a:ext cx="3530175" cy="3813549"/>
          </a:xfrm>
          <a:prstGeom prst="rect">
            <a:avLst/>
          </a:prstGeom>
          <a:noFill/>
          <a:ln>
            <a:noFill/>
          </a:ln>
        </p:spPr>
      </p:pic>
      <p:pic>
        <p:nvPicPr>
          <p:cNvPr id="812" name="Google Shape;812;p73"/>
          <p:cNvPicPr preferRelativeResize="0"/>
          <p:nvPr/>
        </p:nvPicPr>
        <p:blipFill rotWithShape="1">
          <a:blip r:embed="rId3">
            <a:alphaModFix/>
          </a:blip>
          <a:srcRect b="0" l="67272" r="0" t="0"/>
          <a:stretch/>
        </p:blipFill>
        <p:spPr>
          <a:xfrm>
            <a:off x="4572000" y="865325"/>
            <a:ext cx="3530175" cy="381355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cxnSp>
        <p:nvCxnSpPr>
          <p:cNvPr id="817" name="Google Shape;817;p74"/>
          <p:cNvCxnSpPr>
            <a:stCxn id="818" idx="3"/>
            <a:endCxn id="819" idx="1"/>
          </p:cNvCxnSpPr>
          <p:nvPr/>
        </p:nvCxnSpPr>
        <p:spPr>
          <a:xfrm>
            <a:off x="1867561" y="2549132"/>
            <a:ext cx="465000" cy="596700"/>
          </a:xfrm>
          <a:prstGeom prst="straightConnector1">
            <a:avLst/>
          </a:prstGeom>
          <a:solidFill>
            <a:srgbClr val="373C50"/>
          </a:solidFill>
          <a:ln cap="flat" cmpd="sng" w="38100">
            <a:solidFill>
              <a:srgbClr val="4B4B4B"/>
            </a:solidFill>
            <a:prstDash val="solid"/>
            <a:round/>
            <a:headEnd len="sm" w="sm" type="none"/>
            <a:tailEnd len="med" w="med" type="triangle"/>
          </a:ln>
        </p:spPr>
      </p:cxnSp>
      <p:cxnSp>
        <p:nvCxnSpPr>
          <p:cNvPr id="820" name="Google Shape;820;p74"/>
          <p:cNvCxnSpPr>
            <a:stCxn id="818" idx="3"/>
            <a:endCxn id="821" idx="1"/>
          </p:cNvCxnSpPr>
          <p:nvPr/>
        </p:nvCxnSpPr>
        <p:spPr>
          <a:xfrm flipH="1" rot="10800000">
            <a:off x="1867561" y="1981232"/>
            <a:ext cx="465000" cy="567900"/>
          </a:xfrm>
          <a:prstGeom prst="straightConnector1">
            <a:avLst/>
          </a:prstGeom>
          <a:solidFill>
            <a:srgbClr val="373C50"/>
          </a:solidFill>
          <a:ln cap="flat" cmpd="sng" w="38100">
            <a:solidFill>
              <a:srgbClr val="4B4B4B"/>
            </a:solidFill>
            <a:prstDash val="solid"/>
            <a:round/>
            <a:headEnd len="sm" w="sm" type="none"/>
            <a:tailEnd len="med" w="med" type="triangle"/>
          </a:ln>
        </p:spPr>
      </p:cxnSp>
      <p:cxnSp>
        <p:nvCxnSpPr>
          <p:cNvPr id="822" name="Google Shape;822;p74"/>
          <p:cNvCxnSpPr>
            <a:stCxn id="819" idx="3"/>
          </p:cNvCxnSpPr>
          <p:nvPr/>
        </p:nvCxnSpPr>
        <p:spPr>
          <a:xfrm>
            <a:off x="4394231" y="3145814"/>
            <a:ext cx="373800" cy="0"/>
          </a:xfrm>
          <a:prstGeom prst="straightConnector1">
            <a:avLst/>
          </a:prstGeom>
          <a:solidFill>
            <a:srgbClr val="373C50"/>
          </a:solidFill>
          <a:ln cap="flat" cmpd="sng" w="38100">
            <a:solidFill>
              <a:srgbClr val="4B4B4B"/>
            </a:solidFill>
            <a:prstDash val="solid"/>
            <a:round/>
            <a:headEnd len="sm" w="sm" type="none"/>
            <a:tailEnd len="med" w="med" type="triangle"/>
          </a:ln>
        </p:spPr>
      </p:cxnSp>
      <p:cxnSp>
        <p:nvCxnSpPr>
          <p:cNvPr id="823" name="Google Shape;823;p74"/>
          <p:cNvCxnSpPr>
            <a:endCxn id="824" idx="1"/>
          </p:cNvCxnSpPr>
          <p:nvPr/>
        </p:nvCxnSpPr>
        <p:spPr>
          <a:xfrm>
            <a:off x="6825695" y="1953547"/>
            <a:ext cx="468000" cy="566700"/>
          </a:xfrm>
          <a:prstGeom prst="straightConnector1">
            <a:avLst/>
          </a:prstGeom>
          <a:solidFill>
            <a:srgbClr val="373C50"/>
          </a:solidFill>
          <a:ln cap="flat" cmpd="sng" w="38100">
            <a:solidFill>
              <a:srgbClr val="4B4B4B"/>
            </a:solidFill>
            <a:prstDash val="solid"/>
            <a:round/>
            <a:headEnd len="sm" w="sm" type="none"/>
            <a:tailEnd len="med" w="med" type="triangle"/>
          </a:ln>
        </p:spPr>
      </p:cxnSp>
      <p:cxnSp>
        <p:nvCxnSpPr>
          <p:cNvPr id="825" name="Google Shape;825;p74"/>
          <p:cNvCxnSpPr>
            <a:endCxn id="824" idx="1"/>
          </p:cNvCxnSpPr>
          <p:nvPr/>
        </p:nvCxnSpPr>
        <p:spPr>
          <a:xfrm flipH="1" rot="10800000">
            <a:off x="6825695" y="2520247"/>
            <a:ext cx="468000" cy="594600"/>
          </a:xfrm>
          <a:prstGeom prst="straightConnector1">
            <a:avLst/>
          </a:prstGeom>
          <a:solidFill>
            <a:srgbClr val="373C50"/>
          </a:solidFill>
          <a:ln cap="flat" cmpd="sng" w="38100">
            <a:solidFill>
              <a:srgbClr val="4B4B4B"/>
            </a:solidFill>
            <a:prstDash val="solid"/>
            <a:round/>
            <a:headEnd len="sm" w="sm" type="none"/>
            <a:tailEnd len="med" w="med" type="triangle"/>
          </a:ln>
        </p:spPr>
      </p:cxnSp>
      <p:cxnSp>
        <p:nvCxnSpPr>
          <p:cNvPr id="826" name="Google Shape;826;p74"/>
          <p:cNvCxnSpPr/>
          <p:nvPr/>
        </p:nvCxnSpPr>
        <p:spPr>
          <a:xfrm>
            <a:off x="4394207" y="1986805"/>
            <a:ext cx="372000" cy="0"/>
          </a:xfrm>
          <a:prstGeom prst="straightConnector1">
            <a:avLst/>
          </a:prstGeom>
          <a:solidFill>
            <a:srgbClr val="373C50"/>
          </a:solidFill>
          <a:ln cap="flat" cmpd="sng" w="38100">
            <a:solidFill>
              <a:srgbClr val="4B4B4B"/>
            </a:solidFill>
            <a:prstDash val="solid"/>
            <a:round/>
            <a:headEnd len="sm" w="sm" type="none"/>
            <a:tailEnd len="med" w="med" type="triangle"/>
          </a:ln>
        </p:spPr>
      </p:cxnSp>
      <p:sp>
        <p:nvSpPr>
          <p:cNvPr id="818" name="Google Shape;818;p74"/>
          <p:cNvSpPr/>
          <p:nvPr/>
        </p:nvSpPr>
        <p:spPr>
          <a:xfrm>
            <a:off x="434761" y="1581482"/>
            <a:ext cx="1432800" cy="1935300"/>
          </a:xfrm>
          <a:prstGeom prst="roundRect">
            <a:avLst>
              <a:gd fmla="val 16667" name="adj"/>
            </a:avLst>
          </a:prstGeom>
          <a:solidFill>
            <a:srgbClr val="7682A4"/>
          </a:solidFill>
          <a:ln cap="flat" cmpd="sng" w="9525">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ontserrat Medium"/>
              <a:buNone/>
            </a:pPr>
            <a:r>
              <a:rPr b="1" i="0" lang="en" sz="1300" u="none" cap="none" strike="noStrike">
                <a:solidFill>
                  <a:srgbClr val="FFFFFF"/>
                </a:solidFill>
                <a:latin typeface="Montserrat"/>
                <a:ea typeface="Montserrat"/>
                <a:cs typeface="Montserrat"/>
                <a:sym typeface="Montserrat"/>
              </a:rPr>
              <a:t>Calculate molecular descriptor features for 11</a:t>
            </a:r>
            <a:r>
              <a:rPr b="1" lang="en" sz="1300">
                <a:solidFill>
                  <a:srgbClr val="FFFFFF"/>
                </a:solidFill>
                <a:latin typeface="Montserrat"/>
                <a:ea typeface="Montserrat"/>
                <a:cs typeface="Montserrat"/>
                <a:sym typeface="Montserrat"/>
              </a:rPr>
              <a:t>8</a:t>
            </a:r>
            <a:r>
              <a:rPr b="1" i="0" lang="en" sz="1300" u="none" cap="none" strike="noStrike">
                <a:solidFill>
                  <a:srgbClr val="FFFFFF"/>
                </a:solidFill>
                <a:latin typeface="Montserrat"/>
                <a:ea typeface="Montserrat"/>
                <a:cs typeface="Montserrat"/>
                <a:sym typeface="Montserrat"/>
              </a:rPr>
              <a:t>1</a:t>
            </a:r>
            <a:r>
              <a:rPr b="1" lang="en" sz="1300">
                <a:solidFill>
                  <a:srgbClr val="FFFFFF"/>
                </a:solidFill>
                <a:latin typeface="Montserrat"/>
                <a:ea typeface="Montserrat"/>
                <a:cs typeface="Montserrat"/>
                <a:sym typeface="Montserrat"/>
              </a:rPr>
              <a:t> </a:t>
            </a:r>
            <a:r>
              <a:rPr b="1" i="0" lang="en" sz="1300" u="none" cap="none" strike="noStrike">
                <a:solidFill>
                  <a:srgbClr val="FFFFFF"/>
                </a:solidFill>
                <a:latin typeface="Montserrat"/>
                <a:ea typeface="Montserrat"/>
                <a:cs typeface="Montserrat"/>
                <a:sym typeface="Montserrat"/>
              </a:rPr>
              <a:t>compounds with logBB data</a:t>
            </a:r>
            <a:endParaRPr b="1" i="0" sz="100" u="none" cap="none" strike="noStrike">
              <a:solidFill>
                <a:srgbClr val="000000"/>
              </a:solidFill>
              <a:latin typeface="Arial"/>
              <a:ea typeface="Arial"/>
              <a:cs typeface="Arial"/>
              <a:sym typeface="Arial"/>
            </a:endParaRPr>
          </a:p>
        </p:txBody>
      </p:sp>
      <p:sp>
        <p:nvSpPr>
          <p:cNvPr id="819" name="Google Shape;819;p74"/>
          <p:cNvSpPr/>
          <p:nvPr/>
        </p:nvSpPr>
        <p:spPr>
          <a:xfrm>
            <a:off x="2332631" y="2624414"/>
            <a:ext cx="2061600" cy="1042800"/>
          </a:xfrm>
          <a:prstGeom prst="roundRect">
            <a:avLst>
              <a:gd fmla="val 16667" name="adj"/>
            </a:avLst>
          </a:prstGeom>
          <a:solidFill>
            <a:srgbClr val="FFC30F"/>
          </a:solidFill>
          <a:ln cap="flat" cmpd="sng" w="9525">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ontserrat Medium"/>
              <a:buNone/>
            </a:pPr>
            <a:r>
              <a:rPr b="1" i="0" lang="en" sz="1300" u="none" cap="none" strike="noStrike">
                <a:solidFill>
                  <a:schemeClr val="dk1"/>
                </a:solidFill>
                <a:latin typeface="Montserrat"/>
                <a:ea typeface="Montserrat"/>
                <a:cs typeface="Montserrat"/>
                <a:sym typeface="Montserrat"/>
              </a:rPr>
              <a:t>‘QBAR’: add true &amp; predicted </a:t>
            </a:r>
            <a:r>
              <a:rPr b="1" lang="en" sz="1300">
                <a:solidFill>
                  <a:schemeClr val="dk1"/>
                </a:solidFill>
                <a:latin typeface="Montserrat"/>
                <a:ea typeface="Montserrat"/>
                <a:cs typeface="Montserrat"/>
                <a:sym typeface="Montserrat"/>
              </a:rPr>
              <a:t>PAMPA &amp; transporter </a:t>
            </a:r>
            <a:r>
              <a:rPr b="1" i="0" lang="en" sz="1300" u="none" cap="none" strike="noStrike">
                <a:solidFill>
                  <a:schemeClr val="dk1"/>
                </a:solidFill>
                <a:latin typeface="Montserrat"/>
                <a:ea typeface="Montserrat"/>
                <a:cs typeface="Montserrat"/>
                <a:sym typeface="Montserrat"/>
              </a:rPr>
              <a:t>assay data as bio features</a:t>
            </a:r>
            <a:endParaRPr b="1" i="0" sz="100" u="none" cap="none" strike="noStrike">
              <a:solidFill>
                <a:schemeClr val="dk1"/>
              </a:solidFill>
              <a:latin typeface="Arial"/>
              <a:ea typeface="Arial"/>
              <a:cs typeface="Arial"/>
              <a:sym typeface="Arial"/>
            </a:endParaRPr>
          </a:p>
        </p:txBody>
      </p:sp>
      <p:sp>
        <p:nvSpPr>
          <p:cNvPr id="821" name="Google Shape;821;p74"/>
          <p:cNvSpPr/>
          <p:nvPr/>
        </p:nvSpPr>
        <p:spPr>
          <a:xfrm>
            <a:off x="2332631" y="1458716"/>
            <a:ext cx="2061600" cy="1044900"/>
          </a:xfrm>
          <a:prstGeom prst="roundRect">
            <a:avLst>
              <a:gd fmla="val 16667" name="adj"/>
            </a:avLst>
          </a:prstGeom>
          <a:solidFill>
            <a:srgbClr val="BE2369"/>
          </a:solidFill>
          <a:ln cap="flat" cmpd="sng" w="9525">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ontserrat Medium"/>
              <a:buNone/>
            </a:pPr>
            <a:r>
              <a:rPr b="1" i="0" lang="en" sz="1300" u="none" cap="none" strike="noStrike">
                <a:solidFill>
                  <a:srgbClr val="FFFFFF"/>
                </a:solidFill>
                <a:latin typeface="Montserrat"/>
                <a:ea typeface="Montserrat"/>
                <a:cs typeface="Montserrat"/>
                <a:sym typeface="Montserrat"/>
              </a:rPr>
              <a:t>QSAR: use chemical descriptors alone to predict </a:t>
            </a:r>
            <a:r>
              <a:rPr b="1" lang="en" sz="1300">
                <a:solidFill>
                  <a:srgbClr val="FFFFFF"/>
                </a:solidFill>
                <a:latin typeface="Montserrat"/>
                <a:ea typeface="Montserrat"/>
                <a:cs typeface="Montserrat"/>
                <a:sym typeface="Montserrat"/>
              </a:rPr>
              <a:t>logBB</a:t>
            </a:r>
            <a:endParaRPr b="1" i="0" sz="100" u="none" cap="none" strike="noStrike">
              <a:solidFill>
                <a:srgbClr val="000000"/>
              </a:solidFill>
              <a:latin typeface="Arial"/>
              <a:ea typeface="Arial"/>
              <a:cs typeface="Arial"/>
              <a:sym typeface="Arial"/>
            </a:endParaRPr>
          </a:p>
        </p:txBody>
      </p:sp>
      <p:sp>
        <p:nvSpPr>
          <p:cNvPr id="827" name="Google Shape;827;p74"/>
          <p:cNvSpPr/>
          <p:nvPr/>
        </p:nvSpPr>
        <p:spPr>
          <a:xfrm>
            <a:off x="4766084" y="1398160"/>
            <a:ext cx="2059500" cy="2243400"/>
          </a:xfrm>
          <a:prstGeom prst="roundRect">
            <a:avLst>
              <a:gd fmla="val 16667" name="adj"/>
            </a:avLst>
          </a:prstGeom>
          <a:solidFill>
            <a:srgbClr val="6EC8BE"/>
          </a:solidFill>
          <a:ln cap="flat" cmpd="sng" w="9525">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ontserrat Medium"/>
              <a:buNone/>
            </a:pPr>
            <a:r>
              <a:rPr b="1" i="0" lang="en" sz="1300" u="none" cap="none" strike="noStrike">
                <a:solidFill>
                  <a:srgbClr val="FFFFFF"/>
                </a:solidFill>
                <a:latin typeface="Montserrat"/>
                <a:ea typeface="Montserrat"/>
                <a:cs typeface="Montserrat"/>
                <a:sym typeface="Montserrat"/>
              </a:rPr>
              <a:t>Model building and hyperparameter optimization via grid search</a:t>
            </a:r>
            <a:endParaRPr b="1" i="0" sz="1300" u="none" cap="none" strike="noStrike">
              <a:solidFill>
                <a:srgbClr val="FFFFFF"/>
              </a:solidFill>
              <a:latin typeface="Montserrat"/>
              <a:ea typeface="Montserrat"/>
              <a:cs typeface="Montserrat"/>
              <a:sym typeface="Montserrat"/>
            </a:endParaRPr>
          </a:p>
        </p:txBody>
      </p:sp>
      <p:sp>
        <p:nvSpPr>
          <p:cNvPr id="824" name="Google Shape;824;p74"/>
          <p:cNvSpPr/>
          <p:nvPr/>
        </p:nvSpPr>
        <p:spPr>
          <a:xfrm>
            <a:off x="7293695" y="1998697"/>
            <a:ext cx="1432500" cy="1043100"/>
          </a:xfrm>
          <a:prstGeom prst="roundRect">
            <a:avLst>
              <a:gd fmla="val 16667" name="adj"/>
            </a:avLst>
          </a:prstGeom>
          <a:solidFill>
            <a:srgbClr val="694691"/>
          </a:solidFill>
          <a:ln cap="flat" cmpd="sng" w="9525">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Montserrat Medium"/>
              <a:buNone/>
            </a:pPr>
            <a:r>
              <a:rPr b="1" i="0" lang="en" sz="1300" u="none" cap="none" strike="noStrike">
                <a:solidFill>
                  <a:srgbClr val="FFFFFF"/>
                </a:solidFill>
                <a:latin typeface="Montserrat"/>
                <a:ea typeface="Montserrat"/>
                <a:cs typeface="Montserrat"/>
                <a:sym typeface="Montserrat"/>
              </a:rPr>
              <a:t>Compare final model performance</a:t>
            </a:r>
            <a:endParaRPr b="1" i="0" sz="1300" u="none" cap="none" strike="noStrike">
              <a:solidFill>
                <a:srgbClr val="FFFFFF"/>
              </a:solidFill>
              <a:latin typeface="Montserrat"/>
              <a:ea typeface="Montserrat"/>
              <a:cs typeface="Montserrat"/>
              <a:sym typeface="Montserrat"/>
            </a:endParaRPr>
          </a:p>
        </p:txBody>
      </p:sp>
      <p:sp>
        <p:nvSpPr>
          <p:cNvPr id="828" name="Google Shape;828;p74"/>
          <p:cNvSpPr txBox="1"/>
          <p:nvPr>
            <p:ph type="title"/>
          </p:nvPr>
        </p:nvSpPr>
        <p:spPr>
          <a:xfrm>
            <a:off x="311700" y="64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t>‘QBAR’ modeling combines chemical and biological features</a:t>
            </a:r>
            <a:endParaRPr sz="2400"/>
          </a:p>
        </p:txBody>
      </p:sp>
      <p:sp>
        <p:nvSpPr>
          <p:cNvPr id="829" name="Google Shape;829;p74"/>
          <p:cNvSpPr txBox="1"/>
          <p:nvPr/>
        </p:nvSpPr>
        <p:spPr>
          <a:xfrm>
            <a:off x="434750" y="3791750"/>
            <a:ext cx="829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Hypothesis: biological data from cheaper, higher throughput experiments as inputs will improve prediction of complex </a:t>
            </a:r>
            <a:r>
              <a:rPr i="1" lang="en">
                <a:latin typeface="Montserrat"/>
                <a:ea typeface="Montserrat"/>
                <a:cs typeface="Montserrat"/>
                <a:sym typeface="Montserrat"/>
              </a:rPr>
              <a:t>in vivo</a:t>
            </a:r>
            <a:r>
              <a:rPr lang="en">
                <a:latin typeface="Montserrat"/>
                <a:ea typeface="Montserrat"/>
                <a:cs typeface="Montserrat"/>
                <a:sym typeface="Montserrat"/>
              </a:rPr>
              <a:t> phenotypes over chemical descriptors alone</a:t>
            </a:r>
            <a:endParaRPr>
              <a:latin typeface="Montserrat"/>
              <a:ea typeface="Montserrat"/>
              <a:cs typeface="Montserrat"/>
              <a:sym typeface="Montserrat"/>
            </a:endParaRPr>
          </a:p>
        </p:txBody>
      </p:sp>
      <p:grpSp>
        <p:nvGrpSpPr>
          <p:cNvPr id="830" name="Google Shape;830;p74"/>
          <p:cNvGrpSpPr/>
          <p:nvPr/>
        </p:nvGrpSpPr>
        <p:grpSpPr>
          <a:xfrm>
            <a:off x="1938063" y="712927"/>
            <a:ext cx="5267873" cy="482250"/>
            <a:chOff x="1938063" y="662002"/>
            <a:chExt cx="5267873" cy="482250"/>
          </a:xfrm>
        </p:grpSpPr>
        <p:pic>
          <p:nvPicPr>
            <p:cNvPr id="831" name="Google Shape;831;p74"/>
            <p:cNvPicPr preferRelativeResize="0"/>
            <p:nvPr/>
          </p:nvPicPr>
          <p:blipFill>
            <a:blip r:embed="rId3">
              <a:alphaModFix/>
            </a:blip>
            <a:stretch>
              <a:fillRect/>
            </a:stretch>
          </p:blipFill>
          <p:spPr>
            <a:xfrm>
              <a:off x="5834988" y="662002"/>
              <a:ext cx="1370947" cy="482250"/>
            </a:xfrm>
            <a:prstGeom prst="rect">
              <a:avLst/>
            </a:prstGeom>
            <a:noFill/>
            <a:ln>
              <a:noFill/>
            </a:ln>
          </p:spPr>
        </p:pic>
        <p:sp>
          <p:nvSpPr>
            <p:cNvPr id="832" name="Google Shape;832;p74"/>
            <p:cNvSpPr txBox="1"/>
            <p:nvPr/>
          </p:nvSpPr>
          <p:spPr>
            <a:xfrm>
              <a:off x="1938063" y="707625"/>
              <a:ext cx="48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In vivo </a:t>
              </a:r>
              <a:r>
                <a:rPr lang="en">
                  <a:latin typeface="Montserrat"/>
                  <a:ea typeface="Montserrat"/>
                  <a:cs typeface="Montserrat"/>
                  <a:sym typeface="Montserrat"/>
                </a:rPr>
                <a:t>BBB penetrance defined by logBB:</a:t>
              </a:r>
              <a:endParaRPr>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5"/>
          <p:cNvSpPr txBox="1"/>
          <p:nvPr>
            <p:ph type="title"/>
          </p:nvPr>
        </p:nvSpPr>
        <p:spPr>
          <a:xfrm>
            <a:off x="311700" y="64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t>Fingerprint splits and QBAR modeling improve generalization of logBB predictions</a:t>
            </a:r>
            <a:endParaRPr sz="2400"/>
          </a:p>
        </p:txBody>
      </p:sp>
      <p:pic>
        <p:nvPicPr>
          <p:cNvPr id="838" name="Google Shape;838;p75"/>
          <p:cNvPicPr preferRelativeResize="0"/>
          <p:nvPr/>
        </p:nvPicPr>
        <p:blipFill>
          <a:blip r:embed="rId3">
            <a:alphaModFix/>
          </a:blip>
          <a:stretch>
            <a:fillRect/>
          </a:stretch>
        </p:blipFill>
        <p:spPr>
          <a:xfrm>
            <a:off x="152400" y="865325"/>
            <a:ext cx="8839199" cy="3648178"/>
          </a:xfrm>
          <a:prstGeom prst="rect">
            <a:avLst/>
          </a:prstGeom>
          <a:noFill/>
          <a:ln>
            <a:noFill/>
          </a:ln>
        </p:spPr>
      </p:pic>
      <p:grpSp>
        <p:nvGrpSpPr>
          <p:cNvPr id="839" name="Google Shape;839;p75"/>
          <p:cNvGrpSpPr/>
          <p:nvPr/>
        </p:nvGrpSpPr>
        <p:grpSpPr>
          <a:xfrm>
            <a:off x="1359136" y="1116618"/>
            <a:ext cx="548700" cy="400200"/>
            <a:chOff x="1418450" y="1040850"/>
            <a:chExt cx="548700" cy="400200"/>
          </a:xfrm>
        </p:grpSpPr>
        <p:cxnSp>
          <p:nvCxnSpPr>
            <p:cNvPr id="840" name="Google Shape;840;p75"/>
            <p:cNvCxnSpPr/>
            <p:nvPr/>
          </p:nvCxnSpPr>
          <p:spPr>
            <a:xfrm>
              <a:off x="1418450" y="1317150"/>
              <a:ext cx="548700" cy="0"/>
            </a:xfrm>
            <a:prstGeom prst="straightConnector1">
              <a:avLst/>
            </a:prstGeom>
            <a:noFill/>
            <a:ln cap="flat" cmpd="sng" w="19050">
              <a:solidFill>
                <a:schemeClr val="dk1"/>
              </a:solidFill>
              <a:prstDash val="solid"/>
              <a:round/>
              <a:headEnd len="med" w="med" type="none"/>
              <a:tailEnd len="med" w="med" type="none"/>
            </a:ln>
          </p:spPr>
        </p:cxnSp>
        <p:sp>
          <p:nvSpPr>
            <p:cNvPr id="841" name="Google Shape;841;p75"/>
            <p:cNvSpPr txBox="1"/>
            <p:nvPr/>
          </p:nvSpPr>
          <p:spPr>
            <a:xfrm>
              <a:off x="1418450" y="104085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a:t>
              </a:r>
              <a:endParaRPr b="1">
                <a:solidFill>
                  <a:schemeClr val="dk1"/>
                </a:solidFill>
                <a:latin typeface="Calibri"/>
                <a:ea typeface="Calibri"/>
                <a:cs typeface="Calibri"/>
                <a:sym typeface="Calibri"/>
              </a:endParaRPr>
            </a:p>
          </p:txBody>
        </p:sp>
      </p:grpSp>
      <p:grpSp>
        <p:nvGrpSpPr>
          <p:cNvPr id="842" name="Google Shape;842;p75"/>
          <p:cNvGrpSpPr/>
          <p:nvPr/>
        </p:nvGrpSpPr>
        <p:grpSpPr>
          <a:xfrm>
            <a:off x="3251050" y="1539420"/>
            <a:ext cx="548700" cy="400200"/>
            <a:chOff x="1418450" y="1015520"/>
            <a:chExt cx="548700" cy="400200"/>
          </a:xfrm>
        </p:grpSpPr>
        <p:cxnSp>
          <p:nvCxnSpPr>
            <p:cNvPr id="843" name="Google Shape;843;p75"/>
            <p:cNvCxnSpPr/>
            <p:nvPr/>
          </p:nvCxnSpPr>
          <p:spPr>
            <a:xfrm>
              <a:off x="1418450" y="1317150"/>
              <a:ext cx="548700" cy="0"/>
            </a:xfrm>
            <a:prstGeom prst="straightConnector1">
              <a:avLst/>
            </a:prstGeom>
            <a:noFill/>
            <a:ln cap="flat" cmpd="sng" w="19050">
              <a:solidFill>
                <a:schemeClr val="dk1"/>
              </a:solidFill>
              <a:prstDash val="solid"/>
              <a:round/>
              <a:headEnd len="med" w="med" type="none"/>
              <a:tailEnd len="med" w="med" type="none"/>
            </a:ln>
          </p:spPr>
        </p:cxnSp>
        <p:sp>
          <p:nvSpPr>
            <p:cNvPr id="844" name="Google Shape;844;p75"/>
            <p:cNvSpPr txBox="1"/>
            <p:nvPr/>
          </p:nvSpPr>
          <p:spPr>
            <a:xfrm>
              <a:off x="1418450" y="101552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n.s.</a:t>
              </a:r>
              <a:endParaRPr>
                <a:solidFill>
                  <a:schemeClr val="dk1"/>
                </a:solidFill>
                <a:latin typeface="Calibri"/>
                <a:ea typeface="Calibri"/>
                <a:cs typeface="Calibri"/>
                <a:sym typeface="Calibri"/>
              </a:endParaRPr>
            </a:p>
          </p:txBody>
        </p:sp>
      </p:grpSp>
      <p:grpSp>
        <p:nvGrpSpPr>
          <p:cNvPr id="845" name="Google Shape;845;p75"/>
          <p:cNvGrpSpPr/>
          <p:nvPr/>
        </p:nvGrpSpPr>
        <p:grpSpPr>
          <a:xfrm>
            <a:off x="5885332" y="1322525"/>
            <a:ext cx="548700" cy="400200"/>
            <a:chOff x="1418450" y="1040850"/>
            <a:chExt cx="548700" cy="400200"/>
          </a:xfrm>
        </p:grpSpPr>
        <p:cxnSp>
          <p:nvCxnSpPr>
            <p:cNvPr id="846" name="Google Shape;846;p75"/>
            <p:cNvCxnSpPr/>
            <p:nvPr/>
          </p:nvCxnSpPr>
          <p:spPr>
            <a:xfrm>
              <a:off x="1418450" y="1317150"/>
              <a:ext cx="548700" cy="0"/>
            </a:xfrm>
            <a:prstGeom prst="straightConnector1">
              <a:avLst/>
            </a:prstGeom>
            <a:noFill/>
            <a:ln cap="flat" cmpd="sng" w="19050">
              <a:solidFill>
                <a:schemeClr val="dk1"/>
              </a:solidFill>
              <a:prstDash val="solid"/>
              <a:round/>
              <a:headEnd len="med" w="med" type="none"/>
              <a:tailEnd len="med" w="med" type="none"/>
            </a:ln>
          </p:spPr>
        </p:cxnSp>
        <p:sp>
          <p:nvSpPr>
            <p:cNvPr id="847" name="Google Shape;847;p75"/>
            <p:cNvSpPr txBox="1"/>
            <p:nvPr/>
          </p:nvSpPr>
          <p:spPr>
            <a:xfrm>
              <a:off x="1418450" y="104085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a:t>
              </a:r>
              <a:endParaRPr b="1">
                <a:solidFill>
                  <a:schemeClr val="dk1"/>
                </a:solidFill>
                <a:latin typeface="Calibri"/>
                <a:ea typeface="Calibri"/>
                <a:cs typeface="Calibri"/>
                <a:sym typeface="Calibri"/>
              </a:endParaRPr>
            </a:p>
          </p:txBody>
        </p:sp>
      </p:grpSp>
      <p:grpSp>
        <p:nvGrpSpPr>
          <p:cNvPr id="848" name="Google Shape;848;p75"/>
          <p:cNvGrpSpPr/>
          <p:nvPr/>
        </p:nvGrpSpPr>
        <p:grpSpPr>
          <a:xfrm>
            <a:off x="7751707" y="1770450"/>
            <a:ext cx="548700" cy="400200"/>
            <a:chOff x="1418450" y="1040850"/>
            <a:chExt cx="548700" cy="400200"/>
          </a:xfrm>
        </p:grpSpPr>
        <p:cxnSp>
          <p:nvCxnSpPr>
            <p:cNvPr id="849" name="Google Shape;849;p75"/>
            <p:cNvCxnSpPr/>
            <p:nvPr/>
          </p:nvCxnSpPr>
          <p:spPr>
            <a:xfrm>
              <a:off x="1418450" y="1317150"/>
              <a:ext cx="548700" cy="0"/>
            </a:xfrm>
            <a:prstGeom prst="straightConnector1">
              <a:avLst/>
            </a:prstGeom>
            <a:noFill/>
            <a:ln cap="flat" cmpd="sng" w="19050">
              <a:solidFill>
                <a:schemeClr val="dk1"/>
              </a:solidFill>
              <a:prstDash val="solid"/>
              <a:round/>
              <a:headEnd len="med" w="med" type="none"/>
              <a:tailEnd len="med" w="med" type="none"/>
            </a:ln>
          </p:spPr>
        </p:cxnSp>
        <p:sp>
          <p:nvSpPr>
            <p:cNvPr id="850" name="Google Shape;850;p75"/>
            <p:cNvSpPr txBox="1"/>
            <p:nvPr/>
          </p:nvSpPr>
          <p:spPr>
            <a:xfrm>
              <a:off x="1418450" y="104085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a:t>
              </a:r>
              <a:endParaRPr b="1">
                <a:solidFill>
                  <a:schemeClr val="dk1"/>
                </a:solidFill>
                <a:latin typeface="Calibri"/>
                <a:ea typeface="Calibri"/>
                <a:cs typeface="Calibri"/>
                <a:sym typeface="Calibri"/>
              </a:endParaRPr>
            </a:p>
          </p:txBody>
        </p:sp>
      </p:grpSp>
      <p:sp>
        <p:nvSpPr>
          <p:cNvPr id="851" name="Google Shape;851;p75"/>
          <p:cNvSpPr txBox="1"/>
          <p:nvPr/>
        </p:nvSpPr>
        <p:spPr>
          <a:xfrm>
            <a:off x="1489500" y="4589700"/>
            <a:ext cx="626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Wilcoxon Signed-Rank test for significance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Effect sizes (ΔMAD):  Scaff valid = 0.28;  FP valid = 0.13;  FP test = 0.25</a:t>
            </a:r>
            <a:endParaRPr>
              <a:latin typeface="Montserrat"/>
              <a:ea typeface="Montserrat"/>
              <a:cs typeface="Montserrat"/>
              <a:sym typeface="Montserrat"/>
            </a:endParaRPr>
          </a:p>
        </p:txBody>
      </p:sp>
      <p:grpSp>
        <p:nvGrpSpPr>
          <p:cNvPr id="852" name="Google Shape;852;p75"/>
          <p:cNvGrpSpPr/>
          <p:nvPr/>
        </p:nvGrpSpPr>
        <p:grpSpPr>
          <a:xfrm>
            <a:off x="852350" y="3539400"/>
            <a:ext cx="868661" cy="615600"/>
            <a:chOff x="1004750" y="2929800"/>
            <a:chExt cx="868661" cy="615600"/>
          </a:xfrm>
        </p:grpSpPr>
        <p:grpSp>
          <p:nvGrpSpPr>
            <p:cNvPr id="853" name="Google Shape;853;p75"/>
            <p:cNvGrpSpPr/>
            <p:nvPr/>
          </p:nvGrpSpPr>
          <p:grpSpPr>
            <a:xfrm>
              <a:off x="1004750" y="3017957"/>
              <a:ext cx="211200" cy="439286"/>
              <a:chOff x="1004750" y="2921357"/>
              <a:chExt cx="211200" cy="439286"/>
            </a:xfrm>
          </p:grpSpPr>
          <p:sp>
            <p:nvSpPr>
              <p:cNvPr id="854" name="Google Shape;854;p75"/>
              <p:cNvSpPr/>
              <p:nvPr/>
            </p:nvSpPr>
            <p:spPr>
              <a:xfrm>
                <a:off x="1004750" y="2921357"/>
                <a:ext cx="211200" cy="21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5"/>
              <p:cNvSpPr/>
              <p:nvPr/>
            </p:nvSpPr>
            <p:spPr>
              <a:xfrm>
                <a:off x="1004750" y="3149443"/>
                <a:ext cx="211200" cy="211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75"/>
            <p:cNvSpPr txBox="1"/>
            <p:nvPr/>
          </p:nvSpPr>
          <p:spPr>
            <a:xfrm>
              <a:off x="1147411" y="2929800"/>
              <a:ext cx="72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QSAR</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QBAR</a:t>
              </a:r>
              <a:endParaRPr>
                <a:latin typeface="Montserrat"/>
                <a:ea typeface="Montserrat"/>
                <a:cs typeface="Montserrat"/>
                <a:sym typeface="Montserra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6"/>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Best BBBp model performance</a:t>
            </a:r>
            <a:endParaRPr/>
          </a:p>
        </p:txBody>
      </p:sp>
      <p:graphicFrame>
        <p:nvGraphicFramePr>
          <p:cNvPr id="862" name="Google Shape;862;p76"/>
          <p:cNvGraphicFramePr/>
          <p:nvPr/>
        </p:nvGraphicFramePr>
        <p:xfrm>
          <a:off x="-8625" y="865323"/>
          <a:ext cx="3000000" cy="3000000"/>
        </p:xfrm>
        <a:graphic>
          <a:graphicData uri="http://schemas.openxmlformats.org/drawingml/2006/table">
            <a:tbl>
              <a:tblPr>
                <a:noFill/>
                <a:tableStyleId>{8AEFDB4B-DC28-4AE8-82CD-7861F552889C}</a:tableStyleId>
              </a:tblPr>
              <a:tblGrid>
                <a:gridCol w="1546325"/>
                <a:gridCol w="1145700"/>
                <a:gridCol w="1145700"/>
                <a:gridCol w="1386850"/>
                <a:gridCol w="1386850"/>
                <a:gridCol w="1266275"/>
                <a:gridCol w="1266275"/>
              </a:tblGrid>
              <a:tr h="184175">
                <a:tc>
                  <a:txBody>
                    <a:bodyPr/>
                    <a:lstStyle/>
                    <a:p>
                      <a:pPr indent="0" lvl="0" marL="0" rtl="0" algn="l">
                        <a:spcBef>
                          <a:spcPts val="0"/>
                        </a:spcBef>
                        <a:spcAft>
                          <a:spcPts val="0"/>
                        </a:spcAft>
                        <a:buNone/>
                      </a:pPr>
                      <a:r>
                        <a:rPr b="1" lang="en">
                          <a:latin typeface="Montserrat"/>
                          <a:ea typeface="Montserrat"/>
                          <a:cs typeface="Montserrat"/>
                          <a:sym typeface="Montserrat"/>
                        </a:rPr>
                        <a:t>Best model</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Valid R</a:t>
                      </a:r>
                      <a:r>
                        <a:rPr b="1" baseline="30000" lang="en">
                          <a:latin typeface="Montserrat"/>
                          <a:ea typeface="Montserrat"/>
                          <a:cs typeface="Montserrat"/>
                          <a:sym typeface="Montserrat"/>
                        </a:rPr>
                        <a:t>2</a:t>
                      </a:r>
                      <a:endParaRPr b="1" baseline="30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Test R</a:t>
                      </a:r>
                      <a:r>
                        <a:rPr b="1" baseline="30000" lang="en">
                          <a:latin typeface="Montserrat"/>
                          <a:ea typeface="Montserrat"/>
                          <a:cs typeface="Montserrat"/>
                          <a:sym typeface="Montserrat"/>
                        </a:rPr>
                        <a:t>2</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Valid RMSE</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Test RMSE</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Valid MAE</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Test MAE</a:t>
                      </a:r>
                      <a:endParaRPr b="1">
                        <a:latin typeface="Montserrat"/>
                        <a:ea typeface="Montserrat"/>
                        <a:cs typeface="Montserrat"/>
                        <a:sym typeface="Montserrat"/>
                      </a:endParaRPr>
                    </a:p>
                  </a:txBody>
                  <a:tcPr marT="91425" marB="91425" marR="91425" marL="91425"/>
                </a:tc>
              </a:tr>
              <a:tr h="164500">
                <a:tc>
                  <a:txBody>
                    <a:bodyPr/>
                    <a:lstStyle/>
                    <a:p>
                      <a:pPr indent="0" lvl="0" marL="0" rtl="0" algn="l">
                        <a:spcBef>
                          <a:spcPts val="0"/>
                        </a:spcBef>
                        <a:spcAft>
                          <a:spcPts val="0"/>
                        </a:spcAft>
                        <a:buNone/>
                      </a:pPr>
                      <a:r>
                        <a:rPr b="1" lang="en">
                          <a:latin typeface="Montserrat"/>
                          <a:ea typeface="Montserrat"/>
                          <a:cs typeface="Montserrat"/>
                          <a:sym typeface="Montserrat"/>
                        </a:rPr>
                        <a:t>FP-QBAR</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0.62</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0.42</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0.52</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0.51</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0.38</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0.39</a:t>
                      </a:r>
                      <a:endParaRPr b="1">
                        <a:latin typeface="Montserrat"/>
                        <a:ea typeface="Montserrat"/>
                        <a:cs typeface="Montserrat"/>
                        <a:sym typeface="Montserrat"/>
                      </a:endParaRPr>
                    </a:p>
                  </a:txBody>
                  <a:tcPr marT="91425" marB="91425" marR="91425" marL="91425"/>
                </a:tc>
              </a:tr>
              <a:tr h="164500">
                <a:tc>
                  <a:txBody>
                    <a:bodyPr/>
                    <a:lstStyle/>
                    <a:p>
                      <a:pPr indent="0" lvl="0" marL="0" rtl="0" algn="l">
                        <a:spcBef>
                          <a:spcPts val="0"/>
                        </a:spcBef>
                        <a:spcAft>
                          <a:spcPts val="0"/>
                        </a:spcAft>
                        <a:buNone/>
                      </a:pPr>
                      <a:r>
                        <a:rPr b="1" lang="en">
                          <a:latin typeface="Montserrat"/>
                          <a:ea typeface="Montserrat"/>
                          <a:cs typeface="Montserrat"/>
                          <a:sym typeface="Montserrat"/>
                        </a:rPr>
                        <a:t>FP-QSAR</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0.60</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0.28</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0.53</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0.57</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0.39</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0.43</a:t>
                      </a:r>
                      <a:endParaRPr>
                        <a:latin typeface="Montserrat"/>
                        <a:ea typeface="Montserrat"/>
                        <a:cs typeface="Montserrat"/>
                        <a:sym typeface="Montserrat"/>
                      </a:endParaRPr>
                    </a:p>
                  </a:txBody>
                  <a:tcPr marT="91425" marB="91425" marR="91425" marL="91425"/>
                </a:tc>
              </a:tr>
            </a:tbl>
          </a:graphicData>
        </a:graphic>
      </p:graphicFrame>
      <p:pic>
        <p:nvPicPr>
          <p:cNvPr id="863" name="Google Shape;863;p76"/>
          <p:cNvPicPr preferRelativeResize="0"/>
          <p:nvPr/>
        </p:nvPicPr>
        <p:blipFill>
          <a:blip r:embed="rId3">
            <a:alphaModFix/>
          </a:blip>
          <a:stretch>
            <a:fillRect/>
          </a:stretch>
        </p:blipFill>
        <p:spPr>
          <a:xfrm>
            <a:off x="1736775" y="2406566"/>
            <a:ext cx="5670451" cy="210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a:t>
            </a:r>
            <a:r>
              <a:rPr lang="en"/>
              <a:t> ATOM platform</a:t>
            </a:r>
            <a:endParaRPr/>
          </a:p>
        </p:txBody>
      </p:sp>
      <p:sp>
        <p:nvSpPr>
          <p:cNvPr id="255" name="Google Shape;255;p41"/>
          <p:cNvSpPr txBox="1"/>
          <p:nvPr>
            <p:ph idx="1" type="body"/>
          </p:nvPr>
        </p:nvSpPr>
        <p:spPr>
          <a:xfrm>
            <a:off x="623888" y="3442098"/>
            <a:ext cx="7886700" cy="30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7"/>
          <p:cNvSpPr txBox="1"/>
          <p:nvPr/>
        </p:nvSpPr>
        <p:spPr>
          <a:xfrm>
            <a:off x="1731400" y="9075"/>
            <a:ext cx="723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QSAR								QBAR: add PGP, BCRP, PAMPA	</a:t>
            </a:r>
            <a:endParaRPr>
              <a:latin typeface="Montserrat"/>
              <a:ea typeface="Montserrat"/>
              <a:cs typeface="Montserrat"/>
              <a:sym typeface="Montserrat"/>
            </a:endParaRPr>
          </a:p>
        </p:txBody>
      </p:sp>
      <p:pic>
        <p:nvPicPr>
          <p:cNvPr id="869" name="Google Shape;869;p77"/>
          <p:cNvPicPr preferRelativeResize="0"/>
          <p:nvPr/>
        </p:nvPicPr>
        <p:blipFill>
          <a:blip r:embed="rId3">
            <a:alphaModFix/>
          </a:blip>
          <a:stretch>
            <a:fillRect/>
          </a:stretch>
        </p:blipFill>
        <p:spPr>
          <a:xfrm>
            <a:off x="4572000" y="428175"/>
            <a:ext cx="4572001" cy="3213018"/>
          </a:xfrm>
          <a:prstGeom prst="rect">
            <a:avLst/>
          </a:prstGeom>
          <a:noFill/>
          <a:ln>
            <a:noFill/>
          </a:ln>
        </p:spPr>
      </p:pic>
      <p:pic>
        <p:nvPicPr>
          <p:cNvPr id="870" name="Google Shape;870;p77"/>
          <p:cNvPicPr preferRelativeResize="0"/>
          <p:nvPr/>
        </p:nvPicPr>
        <p:blipFill>
          <a:blip r:embed="rId4">
            <a:alphaModFix/>
          </a:blip>
          <a:stretch>
            <a:fillRect/>
          </a:stretch>
        </p:blipFill>
        <p:spPr>
          <a:xfrm>
            <a:off x="0" y="429100"/>
            <a:ext cx="4572001" cy="3211169"/>
          </a:xfrm>
          <a:prstGeom prst="rect">
            <a:avLst/>
          </a:prstGeom>
          <a:noFill/>
          <a:ln>
            <a:noFill/>
          </a:ln>
        </p:spPr>
      </p:pic>
      <p:graphicFrame>
        <p:nvGraphicFramePr>
          <p:cNvPr id="871" name="Google Shape;871;p77"/>
          <p:cNvGraphicFramePr/>
          <p:nvPr/>
        </p:nvGraphicFramePr>
        <p:xfrm>
          <a:off x="7106775" y="2571760"/>
          <a:ext cx="3000000" cy="3000000"/>
        </p:xfrm>
        <a:graphic>
          <a:graphicData uri="http://schemas.openxmlformats.org/drawingml/2006/table">
            <a:tbl>
              <a:tblPr>
                <a:noFill/>
                <a:tableStyleId>{8AEFDB4B-DC28-4AE8-82CD-7861F552889C}</a:tableStyleId>
              </a:tblPr>
              <a:tblGrid>
                <a:gridCol w="603075"/>
                <a:gridCol w="351400"/>
                <a:gridCol w="477250"/>
                <a:gridCol w="477250"/>
              </a:tblGrid>
              <a:tr h="292575">
                <a:tc>
                  <a:txBody>
                    <a:bodyPr/>
                    <a:lstStyle/>
                    <a:p>
                      <a:pPr indent="0" lvl="0" marL="0" rtl="0" algn="l">
                        <a:spcBef>
                          <a:spcPts val="0"/>
                        </a:spcBef>
                        <a:spcAft>
                          <a:spcPts val="0"/>
                        </a:spcAft>
                        <a:buNone/>
                      </a:pPr>
                      <a:r>
                        <a:rPr lang="en" sz="900"/>
                        <a:t>Feat Rankings</a:t>
                      </a:r>
                      <a:endParaRPr sz="900"/>
                    </a:p>
                  </a:txBody>
                  <a:tcPr marT="9125" marB="9125" marR="45700" marL="45700"/>
                </a:tc>
                <a:tc>
                  <a:txBody>
                    <a:bodyPr/>
                    <a:lstStyle/>
                    <a:p>
                      <a:pPr indent="0" lvl="0" marL="0" rtl="0" algn="l">
                        <a:spcBef>
                          <a:spcPts val="0"/>
                        </a:spcBef>
                        <a:spcAft>
                          <a:spcPts val="0"/>
                        </a:spcAft>
                        <a:buNone/>
                      </a:pPr>
                      <a:r>
                        <a:rPr lang="en" sz="900"/>
                        <a:t>PGP</a:t>
                      </a:r>
                      <a:endParaRPr sz="900"/>
                    </a:p>
                  </a:txBody>
                  <a:tcPr marT="9125" marB="9125" marR="45700" marL="45700"/>
                </a:tc>
                <a:tc>
                  <a:txBody>
                    <a:bodyPr/>
                    <a:lstStyle/>
                    <a:p>
                      <a:pPr indent="0" lvl="0" marL="0" rtl="0" algn="l">
                        <a:spcBef>
                          <a:spcPts val="0"/>
                        </a:spcBef>
                        <a:spcAft>
                          <a:spcPts val="0"/>
                        </a:spcAft>
                        <a:buNone/>
                      </a:pPr>
                      <a:r>
                        <a:rPr lang="en" sz="900"/>
                        <a:t>BCRP</a:t>
                      </a:r>
                      <a:endParaRPr sz="900"/>
                    </a:p>
                  </a:txBody>
                  <a:tcPr marT="9125" marB="9125" marR="45700" marL="45700"/>
                </a:tc>
                <a:tc>
                  <a:txBody>
                    <a:bodyPr/>
                    <a:lstStyle/>
                    <a:p>
                      <a:pPr indent="0" lvl="0" marL="0" rtl="0" algn="l">
                        <a:spcBef>
                          <a:spcPts val="0"/>
                        </a:spcBef>
                        <a:spcAft>
                          <a:spcPts val="0"/>
                        </a:spcAft>
                        <a:buNone/>
                      </a:pPr>
                      <a:r>
                        <a:rPr lang="en" sz="900"/>
                        <a:t>PAMPA</a:t>
                      </a:r>
                      <a:endParaRPr sz="900"/>
                    </a:p>
                  </a:txBody>
                  <a:tcPr marT="9125" marB="9125" marR="45700" marL="45700"/>
                </a:tc>
              </a:tr>
              <a:tr h="155400">
                <a:tc>
                  <a:txBody>
                    <a:bodyPr/>
                    <a:lstStyle/>
                    <a:p>
                      <a:pPr indent="0" lvl="0" marL="0" rtl="0" algn="l">
                        <a:spcBef>
                          <a:spcPts val="0"/>
                        </a:spcBef>
                        <a:spcAft>
                          <a:spcPts val="0"/>
                        </a:spcAft>
                        <a:buNone/>
                      </a:pPr>
                      <a:r>
                        <a:rPr lang="en" sz="900"/>
                        <a:t>Train</a:t>
                      </a:r>
                      <a:endParaRPr sz="900"/>
                    </a:p>
                  </a:txBody>
                  <a:tcPr marT="9125" marB="9125" marR="45700" marL="45700"/>
                </a:tc>
                <a:tc>
                  <a:txBody>
                    <a:bodyPr/>
                    <a:lstStyle/>
                    <a:p>
                      <a:pPr indent="0" lvl="0" marL="0" rtl="0" algn="l">
                        <a:spcBef>
                          <a:spcPts val="0"/>
                        </a:spcBef>
                        <a:spcAft>
                          <a:spcPts val="0"/>
                        </a:spcAft>
                        <a:buNone/>
                      </a:pPr>
                      <a:r>
                        <a:rPr lang="en" sz="900"/>
                        <a:t>306</a:t>
                      </a:r>
                      <a:endParaRPr sz="900"/>
                    </a:p>
                  </a:txBody>
                  <a:tcPr marT="9125" marB="9125" marR="45700" marL="45700"/>
                </a:tc>
                <a:tc>
                  <a:txBody>
                    <a:bodyPr/>
                    <a:lstStyle/>
                    <a:p>
                      <a:pPr indent="0" lvl="0" marL="0" rtl="0" algn="l">
                        <a:spcBef>
                          <a:spcPts val="0"/>
                        </a:spcBef>
                        <a:spcAft>
                          <a:spcPts val="0"/>
                        </a:spcAft>
                        <a:buNone/>
                      </a:pPr>
                      <a:r>
                        <a:rPr lang="en" sz="900"/>
                        <a:t>172</a:t>
                      </a:r>
                      <a:endParaRPr sz="900"/>
                    </a:p>
                  </a:txBody>
                  <a:tcPr marT="9125" marB="9125" marR="45700" marL="45700"/>
                </a:tc>
                <a:tc>
                  <a:txBody>
                    <a:bodyPr/>
                    <a:lstStyle/>
                    <a:p>
                      <a:pPr indent="0" lvl="0" marL="0" rtl="0" algn="l">
                        <a:spcBef>
                          <a:spcPts val="0"/>
                        </a:spcBef>
                        <a:spcAft>
                          <a:spcPts val="0"/>
                        </a:spcAft>
                        <a:buNone/>
                      </a:pPr>
                      <a:r>
                        <a:rPr lang="en" sz="900"/>
                        <a:t>27</a:t>
                      </a:r>
                      <a:endParaRPr b="1" sz="900"/>
                    </a:p>
                  </a:txBody>
                  <a:tcPr marT="9125" marB="9125" marR="45700" marL="45700"/>
                </a:tc>
              </a:tr>
              <a:tr h="155400">
                <a:tc>
                  <a:txBody>
                    <a:bodyPr/>
                    <a:lstStyle/>
                    <a:p>
                      <a:pPr indent="0" lvl="0" marL="0" rtl="0" algn="l">
                        <a:spcBef>
                          <a:spcPts val="0"/>
                        </a:spcBef>
                        <a:spcAft>
                          <a:spcPts val="0"/>
                        </a:spcAft>
                        <a:buNone/>
                      </a:pPr>
                      <a:r>
                        <a:rPr lang="en" sz="900"/>
                        <a:t>Valid</a:t>
                      </a:r>
                      <a:endParaRPr sz="900"/>
                    </a:p>
                  </a:txBody>
                  <a:tcPr marT="9125" marB="9125" marR="45700" marL="45700"/>
                </a:tc>
                <a:tc>
                  <a:txBody>
                    <a:bodyPr/>
                    <a:lstStyle/>
                    <a:p>
                      <a:pPr indent="0" lvl="0" marL="0" rtl="0" algn="l">
                        <a:spcBef>
                          <a:spcPts val="0"/>
                        </a:spcBef>
                        <a:spcAft>
                          <a:spcPts val="0"/>
                        </a:spcAft>
                        <a:buNone/>
                      </a:pPr>
                      <a:r>
                        <a:rPr lang="en" sz="900"/>
                        <a:t>212</a:t>
                      </a:r>
                      <a:endParaRPr sz="900"/>
                    </a:p>
                  </a:txBody>
                  <a:tcPr marT="9125" marB="9125" marR="45700" marL="45700"/>
                </a:tc>
                <a:tc>
                  <a:txBody>
                    <a:bodyPr/>
                    <a:lstStyle/>
                    <a:p>
                      <a:pPr indent="0" lvl="0" marL="0" rtl="0" algn="l">
                        <a:spcBef>
                          <a:spcPts val="0"/>
                        </a:spcBef>
                        <a:spcAft>
                          <a:spcPts val="0"/>
                        </a:spcAft>
                        <a:buNone/>
                      </a:pPr>
                      <a:r>
                        <a:rPr lang="en" sz="900"/>
                        <a:t>273</a:t>
                      </a:r>
                      <a:endParaRPr sz="900"/>
                    </a:p>
                  </a:txBody>
                  <a:tcPr marT="9125" marB="9125" marR="45700" marL="45700"/>
                </a:tc>
                <a:tc>
                  <a:txBody>
                    <a:bodyPr/>
                    <a:lstStyle/>
                    <a:p>
                      <a:pPr indent="0" lvl="0" marL="0" rtl="0" algn="l">
                        <a:spcBef>
                          <a:spcPts val="0"/>
                        </a:spcBef>
                        <a:spcAft>
                          <a:spcPts val="0"/>
                        </a:spcAft>
                        <a:buNone/>
                      </a:pPr>
                      <a:r>
                        <a:rPr lang="en" sz="900"/>
                        <a:t>1543</a:t>
                      </a:r>
                      <a:endParaRPr sz="900"/>
                    </a:p>
                  </a:txBody>
                  <a:tcPr marT="9125" marB="9125" marR="45700" marL="45700"/>
                </a:tc>
              </a:tr>
              <a:tr h="155400">
                <a:tc>
                  <a:txBody>
                    <a:bodyPr/>
                    <a:lstStyle/>
                    <a:p>
                      <a:pPr indent="0" lvl="0" marL="0" rtl="0" algn="l">
                        <a:spcBef>
                          <a:spcPts val="0"/>
                        </a:spcBef>
                        <a:spcAft>
                          <a:spcPts val="0"/>
                        </a:spcAft>
                        <a:buNone/>
                      </a:pPr>
                      <a:r>
                        <a:rPr lang="en" sz="900"/>
                        <a:t>Test</a:t>
                      </a:r>
                      <a:endParaRPr sz="900"/>
                    </a:p>
                  </a:txBody>
                  <a:tcPr marT="9125" marB="9125" marR="45700" marL="45700"/>
                </a:tc>
                <a:tc>
                  <a:txBody>
                    <a:bodyPr/>
                    <a:lstStyle/>
                    <a:p>
                      <a:pPr indent="0" lvl="0" marL="0" rtl="0" algn="l">
                        <a:spcBef>
                          <a:spcPts val="0"/>
                        </a:spcBef>
                        <a:spcAft>
                          <a:spcPts val="0"/>
                        </a:spcAft>
                        <a:buNone/>
                      </a:pPr>
                      <a:r>
                        <a:rPr lang="en" sz="900"/>
                        <a:t>93</a:t>
                      </a:r>
                      <a:endParaRPr sz="900"/>
                    </a:p>
                  </a:txBody>
                  <a:tcPr marT="9125" marB="9125" marR="45700" marL="45700"/>
                </a:tc>
                <a:tc>
                  <a:txBody>
                    <a:bodyPr/>
                    <a:lstStyle/>
                    <a:p>
                      <a:pPr indent="0" lvl="0" marL="0" rtl="0" algn="l">
                        <a:spcBef>
                          <a:spcPts val="0"/>
                        </a:spcBef>
                        <a:spcAft>
                          <a:spcPts val="0"/>
                        </a:spcAft>
                        <a:buNone/>
                      </a:pPr>
                      <a:r>
                        <a:rPr lang="en" sz="900"/>
                        <a:t>124</a:t>
                      </a:r>
                      <a:endParaRPr sz="900"/>
                    </a:p>
                  </a:txBody>
                  <a:tcPr marT="9125" marB="9125" marR="45700" marL="45700"/>
                </a:tc>
                <a:tc>
                  <a:txBody>
                    <a:bodyPr/>
                    <a:lstStyle/>
                    <a:p>
                      <a:pPr indent="0" lvl="0" marL="0" rtl="0" algn="l">
                        <a:spcBef>
                          <a:spcPts val="0"/>
                        </a:spcBef>
                        <a:spcAft>
                          <a:spcPts val="0"/>
                        </a:spcAft>
                        <a:buNone/>
                      </a:pPr>
                      <a:r>
                        <a:rPr lang="en" sz="900"/>
                        <a:t>1519</a:t>
                      </a:r>
                      <a:endParaRPr sz="900"/>
                    </a:p>
                  </a:txBody>
                  <a:tcPr marT="9125" marB="9125" marR="45700" marL="45700"/>
                </a:tc>
              </a:tr>
            </a:tbl>
          </a:graphicData>
        </a:graphic>
      </p:graphicFrame>
      <p:sp>
        <p:nvSpPr>
          <p:cNvPr id="872" name="Google Shape;872;p77"/>
          <p:cNvSpPr txBox="1"/>
          <p:nvPr/>
        </p:nvSpPr>
        <p:spPr>
          <a:xfrm>
            <a:off x="3424275" y="4118575"/>
            <a:ext cx="27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Fingerprint models</a:t>
            </a:r>
            <a:endParaRPr>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78"/>
          <p:cNvPicPr preferRelativeResize="0"/>
          <p:nvPr/>
        </p:nvPicPr>
        <p:blipFill>
          <a:blip r:embed="rId3">
            <a:alphaModFix/>
          </a:blip>
          <a:stretch>
            <a:fillRect/>
          </a:stretch>
        </p:blipFill>
        <p:spPr>
          <a:xfrm>
            <a:off x="4571999" y="409488"/>
            <a:ext cx="4572001" cy="3214687"/>
          </a:xfrm>
          <a:prstGeom prst="rect">
            <a:avLst/>
          </a:prstGeom>
          <a:noFill/>
          <a:ln>
            <a:noFill/>
          </a:ln>
        </p:spPr>
      </p:pic>
      <p:graphicFrame>
        <p:nvGraphicFramePr>
          <p:cNvPr id="878" name="Google Shape;878;p78"/>
          <p:cNvGraphicFramePr/>
          <p:nvPr/>
        </p:nvGraphicFramePr>
        <p:xfrm>
          <a:off x="7106775" y="2571760"/>
          <a:ext cx="3000000" cy="3000000"/>
        </p:xfrm>
        <a:graphic>
          <a:graphicData uri="http://schemas.openxmlformats.org/drawingml/2006/table">
            <a:tbl>
              <a:tblPr>
                <a:noFill/>
                <a:tableStyleId>{8AEFDB4B-DC28-4AE8-82CD-7861F552889C}</a:tableStyleId>
              </a:tblPr>
              <a:tblGrid>
                <a:gridCol w="603075"/>
                <a:gridCol w="351400"/>
                <a:gridCol w="477250"/>
                <a:gridCol w="477250"/>
              </a:tblGrid>
              <a:tr h="292575">
                <a:tc>
                  <a:txBody>
                    <a:bodyPr/>
                    <a:lstStyle/>
                    <a:p>
                      <a:pPr indent="0" lvl="0" marL="0" rtl="0" algn="l">
                        <a:spcBef>
                          <a:spcPts val="0"/>
                        </a:spcBef>
                        <a:spcAft>
                          <a:spcPts val="0"/>
                        </a:spcAft>
                        <a:buNone/>
                      </a:pPr>
                      <a:r>
                        <a:rPr lang="en" sz="900"/>
                        <a:t>Feat Rankings</a:t>
                      </a:r>
                      <a:endParaRPr sz="900"/>
                    </a:p>
                  </a:txBody>
                  <a:tcPr marT="9125" marB="9125" marR="45700" marL="45700"/>
                </a:tc>
                <a:tc>
                  <a:txBody>
                    <a:bodyPr/>
                    <a:lstStyle/>
                    <a:p>
                      <a:pPr indent="0" lvl="0" marL="0" rtl="0" algn="l">
                        <a:spcBef>
                          <a:spcPts val="0"/>
                        </a:spcBef>
                        <a:spcAft>
                          <a:spcPts val="0"/>
                        </a:spcAft>
                        <a:buNone/>
                      </a:pPr>
                      <a:r>
                        <a:rPr lang="en" sz="900"/>
                        <a:t>PGP</a:t>
                      </a:r>
                      <a:endParaRPr sz="900"/>
                    </a:p>
                  </a:txBody>
                  <a:tcPr marT="9125" marB="9125" marR="45700" marL="45700"/>
                </a:tc>
                <a:tc>
                  <a:txBody>
                    <a:bodyPr/>
                    <a:lstStyle/>
                    <a:p>
                      <a:pPr indent="0" lvl="0" marL="0" rtl="0" algn="l">
                        <a:spcBef>
                          <a:spcPts val="0"/>
                        </a:spcBef>
                        <a:spcAft>
                          <a:spcPts val="0"/>
                        </a:spcAft>
                        <a:buNone/>
                      </a:pPr>
                      <a:r>
                        <a:rPr lang="en" sz="900"/>
                        <a:t>BCRP</a:t>
                      </a:r>
                      <a:endParaRPr sz="900"/>
                    </a:p>
                  </a:txBody>
                  <a:tcPr marT="9125" marB="9125" marR="45700" marL="45700"/>
                </a:tc>
                <a:tc>
                  <a:txBody>
                    <a:bodyPr/>
                    <a:lstStyle/>
                    <a:p>
                      <a:pPr indent="0" lvl="0" marL="0" rtl="0" algn="l">
                        <a:spcBef>
                          <a:spcPts val="0"/>
                        </a:spcBef>
                        <a:spcAft>
                          <a:spcPts val="0"/>
                        </a:spcAft>
                        <a:buNone/>
                      </a:pPr>
                      <a:r>
                        <a:rPr lang="en" sz="900"/>
                        <a:t>PAMPA</a:t>
                      </a:r>
                      <a:endParaRPr sz="900"/>
                    </a:p>
                  </a:txBody>
                  <a:tcPr marT="9125" marB="9125" marR="45700" marL="45700"/>
                </a:tc>
              </a:tr>
              <a:tr h="155400">
                <a:tc>
                  <a:txBody>
                    <a:bodyPr/>
                    <a:lstStyle/>
                    <a:p>
                      <a:pPr indent="0" lvl="0" marL="0" rtl="0" algn="l">
                        <a:spcBef>
                          <a:spcPts val="0"/>
                        </a:spcBef>
                        <a:spcAft>
                          <a:spcPts val="0"/>
                        </a:spcAft>
                        <a:buNone/>
                      </a:pPr>
                      <a:r>
                        <a:rPr lang="en" sz="900"/>
                        <a:t>Train</a:t>
                      </a:r>
                      <a:endParaRPr sz="900"/>
                    </a:p>
                  </a:txBody>
                  <a:tcPr marT="9125" marB="9125" marR="45700" marL="45700"/>
                </a:tc>
                <a:tc>
                  <a:txBody>
                    <a:bodyPr/>
                    <a:lstStyle/>
                    <a:p>
                      <a:pPr indent="0" lvl="0" marL="0" rtl="0" algn="l">
                        <a:spcBef>
                          <a:spcPts val="0"/>
                        </a:spcBef>
                        <a:spcAft>
                          <a:spcPts val="0"/>
                        </a:spcAft>
                        <a:buNone/>
                      </a:pPr>
                      <a:r>
                        <a:rPr lang="en" sz="900"/>
                        <a:t>614</a:t>
                      </a:r>
                      <a:endParaRPr sz="900"/>
                    </a:p>
                  </a:txBody>
                  <a:tcPr marT="9125" marB="9125" marR="45700" marL="45700"/>
                </a:tc>
                <a:tc>
                  <a:txBody>
                    <a:bodyPr/>
                    <a:lstStyle/>
                    <a:p>
                      <a:pPr indent="0" lvl="0" marL="0" rtl="0" algn="l">
                        <a:spcBef>
                          <a:spcPts val="0"/>
                        </a:spcBef>
                        <a:spcAft>
                          <a:spcPts val="0"/>
                        </a:spcAft>
                        <a:buNone/>
                      </a:pPr>
                      <a:r>
                        <a:rPr lang="en" sz="900"/>
                        <a:t>31</a:t>
                      </a:r>
                      <a:endParaRPr sz="900"/>
                    </a:p>
                  </a:txBody>
                  <a:tcPr marT="9125" marB="9125" marR="45700" marL="45700"/>
                </a:tc>
                <a:tc>
                  <a:txBody>
                    <a:bodyPr/>
                    <a:lstStyle/>
                    <a:p>
                      <a:pPr indent="0" lvl="0" marL="0" rtl="0" algn="l">
                        <a:spcBef>
                          <a:spcPts val="0"/>
                        </a:spcBef>
                        <a:spcAft>
                          <a:spcPts val="0"/>
                        </a:spcAft>
                        <a:buNone/>
                      </a:pPr>
                      <a:r>
                        <a:rPr lang="en" sz="900"/>
                        <a:t>94</a:t>
                      </a:r>
                      <a:endParaRPr sz="900"/>
                    </a:p>
                  </a:txBody>
                  <a:tcPr marT="9125" marB="9125" marR="45700" marL="45700"/>
                </a:tc>
              </a:tr>
              <a:tr h="155400">
                <a:tc>
                  <a:txBody>
                    <a:bodyPr/>
                    <a:lstStyle/>
                    <a:p>
                      <a:pPr indent="0" lvl="0" marL="0" rtl="0" algn="l">
                        <a:spcBef>
                          <a:spcPts val="0"/>
                        </a:spcBef>
                        <a:spcAft>
                          <a:spcPts val="0"/>
                        </a:spcAft>
                        <a:buNone/>
                      </a:pPr>
                      <a:r>
                        <a:rPr lang="en" sz="900"/>
                        <a:t>Valid</a:t>
                      </a:r>
                      <a:endParaRPr sz="900"/>
                    </a:p>
                  </a:txBody>
                  <a:tcPr marT="9125" marB="9125" marR="45700" marL="45700"/>
                </a:tc>
                <a:tc>
                  <a:txBody>
                    <a:bodyPr/>
                    <a:lstStyle/>
                    <a:p>
                      <a:pPr indent="0" lvl="0" marL="0" rtl="0" algn="l">
                        <a:spcBef>
                          <a:spcPts val="0"/>
                        </a:spcBef>
                        <a:spcAft>
                          <a:spcPts val="0"/>
                        </a:spcAft>
                        <a:buNone/>
                      </a:pPr>
                      <a:r>
                        <a:rPr lang="en" sz="900"/>
                        <a:t>1349</a:t>
                      </a:r>
                      <a:endParaRPr sz="900"/>
                    </a:p>
                  </a:txBody>
                  <a:tcPr marT="9125" marB="9125" marR="45700" marL="45700"/>
                </a:tc>
                <a:tc>
                  <a:txBody>
                    <a:bodyPr/>
                    <a:lstStyle/>
                    <a:p>
                      <a:pPr indent="0" lvl="0" marL="0" rtl="0" algn="l">
                        <a:spcBef>
                          <a:spcPts val="0"/>
                        </a:spcBef>
                        <a:spcAft>
                          <a:spcPts val="0"/>
                        </a:spcAft>
                        <a:buNone/>
                      </a:pPr>
                      <a:r>
                        <a:rPr lang="en" sz="900"/>
                        <a:t>42</a:t>
                      </a:r>
                      <a:endParaRPr sz="900"/>
                    </a:p>
                  </a:txBody>
                  <a:tcPr marT="9125" marB="9125" marR="45700" marL="45700"/>
                </a:tc>
                <a:tc>
                  <a:txBody>
                    <a:bodyPr/>
                    <a:lstStyle/>
                    <a:p>
                      <a:pPr indent="0" lvl="0" marL="0" rtl="0" algn="l">
                        <a:spcBef>
                          <a:spcPts val="0"/>
                        </a:spcBef>
                        <a:spcAft>
                          <a:spcPts val="0"/>
                        </a:spcAft>
                        <a:buNone/>
                      </a:pPr>
                      <a:r>
                        <a:rPr lang="en" sz="900"/>
                        <a:t>196</a:t>
                      </a:r>
                      <a:endParaRPr sz="900"/>
                    </a:p>
                  </a:txBody>
                  <a:tcPr marT="9125" marB="9125" marR="45700" marL="45700"/>
                </a:tc>
              </a:tr>
              <a:tr h="155400">
                <a:tc>
                  <a:txBody>
                    <a:bodyPr/>
                    <a:lstStyle/>
                    <a:p>
                      <a:pPr indent="0" lvl="0" marL="0" rtl="0" algn="l">
                        <a:spcBef>
                          <a:spcPts val="0"/>
                        </a:spcBef>
                        <a:spcAft>
                          <a:spcPts val="0"/>
                        </a:spcAft>
                        <a:buNone/>
                      </a:pPr>
                      <a:r>
                        <a:rPr lang="en" sz="900"/>
                        <a:t>Test</a:t>
                      </a:r>
                      <a:endParaRPr sz="900"/>
                    </a:p>
                  </a:txBody>
                  <a:tcPr marT="9125" marB="9125" marR="45700" marL="45700"/>
                </a:tc>
                <a:tc>
                  <a:txBody>
                    <a:bodyPr/>
                    <a:lstStyle/>
                    <a:p>
                      <a:pPr indent="0" lvl="0" marL="0" rtl="0" algn="l">
                        <a:spcBef>
                          <a:spcPts val="0"/>
                        </a:spcBef>
                        <a:spcAft>
                          <a:spcPts val="0"/>
                        </a:spcAft>
                        <a:buNone/>
                      </a:pPr>
                      <a:r>
                        <a:rPr lang="en" sz="900"/>
                        <a:t>1327</a:t>
                      </a:r>
                      <a:endParaRPr sz="900"/>
                    </a:p>
                  </a:txBody>
                  <a:tcPr marT="9125" marB="9125" marR="45700" marL="45700"/>
                </a:tc>
                <a:tc>
                  <a:txBody>
                    <a:bodyPr/>
                    <a:lstStyle/>
                    <a:p>
                      <a:pPr indent="0" lvl="0" marL="0" rtl="0" algn="l">
                        <a:spcBef>
                          <a:spcPts val="0"/>
                        </a:spcBef>
                        <a:spcAft>
                          <a:spcPts val="0"/>
                        </a:spcAft>
                        <a:buNone/>
                      </a:pPr>
                      <a:r>
                        <a:rPr lang="en" sz="900"/>
                        <a:t>8</a:t>
                      </a:r>
                      <a:endParaRPr sz="900"/>
                    </a:p>
                  </a:txBody>
                  <a:tcPr marT="9125" marB="9125" marR="45700" marL="45700"/>
                </a:tc>
                <a:tc>
                  <a:txBody>
                    <a:bodyPr/>
                    <a:lstStyle/>
                    <a:p>
                      <a:pPr indent="0" lvl="0" marL="0" rtl="0" algn="l">
                        <a:spcBef>
                          <a:spcPts val="0"/>
                        </a:spcBef>
                        <a:spcAft>
                          <a:spcPts val="0"/>
                        </a:spcAft>
                        <a:buNone/>
                      </a:pPr>
                      <a:r>
                        <a:rPr lang="en" sz="900"/>
                        <a:t>1400</a:t>
                      </a:r>
                      <a:endParaRPr sz="900"/>
                    </a:p>
                  </a:txBody>
                  <a:tcPr marT="9125" marB="9125" marR="45700" marL="45700"/>
                </a:tc>
              </a:tr>
            </a:tbl>
          </a:graphicData>
        </a:graphic>
      </p:graphicFrame>
      <p:sp>
        <p:nvSpPr>
          <p:cNvPr id="879" name="Google Shape;879;p78"/>
          <p:cNvSpPr txBox="1"/>
          <p:nvPr/>
        </p:nvSpPr>
        <p:spPr>
          <a:xfrm>
            <a:off x="3424275" y="4118575"/>
            <a:ext cx="27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Scaffold models</a:t>
            </a:r>
            <a:endParaRPr>
              <a:latin typeface="Montserrat"/>
              <a:ea typeface="Montserrat"/>
              <a:cs typeface="Montserrat"/>
              <a:sym typeface="Montserrat"/>
            </a:endParaRPr>
          </a:p>
        </p:txBody>
      </p:sp>
      <p:pic>
        <p:nvPicPr>
          <p:cNvPr id="880" name="Google Shape;880;p78"/>
          <p:cNvPicPr preferRelativeResize="0"/>
          <p:nvPr/>
        </p:nvPicPr>
        <p:blipFill>
          <a:blip r:embed="rId4">
            <a:alphaModFix/>
          </a:blip>
          <a:stretch>
            <a:fillRect/>
          </a:stretch>
        </p:blipFill>
        <p:spPr>
          <a:xfrm>
            <a:off x="0" y="409275"/>
            <a:ext cx="4571999" cy="3215092"/>
          </a:xfrm>
          <a:prstGeom prst="rect">
            <a:avLst/>
          </a:prstGeom>
          <a:noFill/>
          <a:ln>
            <a:noFill/>
          </a:ln>
        </p:spPr>
      </p:pic>
      <p:sp>
        <p:nvSpPr>
          <p:cNvPr id="881" name="Google Shape;881;p78"/>
          <p:cNvSpPr txBox="1"/>
          <p:nvPr/>
        </p:nvSpPr>
        <p:spPr>
          <a:xfrm>
            <a:off x="1731400" y="9075"/>
            <a:ext cx="723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QSAR								QBAR: add PGP, BCRP, PAMPA	</a:t>
            </a:r>
            <a:endParaRPr>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9"/>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Conclusions</a:t>
            </a:r>
            <a:endParaRPr/>
          </a:p>
        </p:txBody>
      </p:sp>
      <p:sp>
        <p:nvSpPr>
          <p:cNvPr id="887" name="Google Shape;887;p79"/>
          <p:cNvSpPr txBox="1"/>
          <p:nvPr>
            <p:ph idx="1" type="body"/>
          </p:nvPr>
        </p:nvSpPr>
        <p:spPr>
          <a:xfrm>
            <a:off x="311700" y="560525"/>
            <a:ext cx="8520600" cy="4008300"/>
          </a:xfrm>
          <a:prstGeom prst="rect">
            <a:avLst/>
          </a:prstGeom>
        </p:spPr>
        <p:txBody>
          <a:bodyPr anchorCtr="0" anchor="t" bIns="34275" lIns="68575" spcFirstLastPara="1" rIns="68575" wrap="square" tIns="34275">
            <a:noAutofit/>
          </a:bodyPr>
          <a:lstStyle/>
          <a:p>
            <a:pPr indent="-349250" lvl="0" marL="457200" rtl="0" algn="l">
              <a:lnSpc>
                <a:spcPct val="115000"/>
              </a:lnSpc>
              <a:spcBef>
                <a:spcPts val="800"/>
              </a:spcBef>
              <a:spcAft>
                <a:spcPts val="0"/>
              </a:spcAft>
              <a:buSzPts val="1900"/>
              <a:buChar char="•"/>
            </a:pPr>
            <a:r>
              <a:rPr lang="en" sz="1900"/>
              <a:t>AMPL is an open source, full suite of QSAR modeling tools (</a:t>
            </a:r>
            <a:r>
              <a:rPr lang="en" sz="1900" u="sng">
                <a:solidFill>
                  <a:schemeClr val="hlink"/>
                </a:solidFill>
                <a:hlinkClick r:id="rId3"/>
              </a:rPr>
              <a:t>https://github.com/ATOMScience-org/AMPL</a:t>
            </a:r>
            <a:r>
              <a:rPr lang="en" sz="1900"/>
              <a:t>)</a:t>
            </a:r>
            <a:endParaRPr sz="1900"/>
          </a:p>
          <a:p>
            <a:pPr indent="-349250" lvl="0" marL="457200" rtl="0" algn="l">
              <a:lnSpc>
                <a:spcPct val="115000"/>
              </a:lnSpc>
              <a:spcBef>
                <a:spcPts val="0"/>
              </a:spcBef>
              <a:spcAft>
                <a:spcPts val="0"/>
              </a:spcAft>
              <a:buSzPts val="1900"/>
              <a:buChar char="•"/>
            </a:pPr>
            <a:r>
              <a:rPr lang="en" sz="1900"/>
              <a:t>Fingerprint splitting is the most challenging split but can provide increased generalizability </a:t>
            </a:r>
            <a:endParaRPr sz="1900"/>
          </a:p>
          <a:p>
            <a:pPr indent="-349250" lvl="0" marL="457200" rtl="0" algn="l">
              <a:lnSpc>
                <a:spcPct val="115000"/>
              </a:lnSpc>
              <a:spcBef>
                <a:spcPts val="0"/>
              </a:spcBef>
              <a:spcAft>
                <a:spcPts val="0"/>
              </a:spcAft>
              <a:buSzPts val="1900"/>
              <a:buChar char="•"/>
            </a:pPr>
            <a:r>
              <a:rPr lang="en" sz="1900"/>
              <a:t>Including predictions or real data from simpler, high throughput experiments can improve the accuracy and generalizability when predicting outcomes from complex biological processes like blood brain barrier penetrance</a:t>
            </a:r>
            <a:endParaRPr sz="1900"/>
          </a:p>
          <a:p>
            <a:pPr indent="-349250" lvl="0" marL="457200" rtl="0" algn="l">
              <a:lnSpc>
                <a:spcPct val="115000"/>
              </a:lnSpc>
              <a:spcBef>
                <a:spcPts val="0"/>
              </a:spcBef>
              <a:spcAft>
                <a:spcPts val="0"/>
              </a:spcAft>
              <a:buSzPts val="1900"/>
              <a:buChar char="•"/>
            </a:pPr>
            <a:r>
              <a:rPr lang="en" sz="1900"/>
              <a:t>Feature importance analysis shows large differences between FP/Scaffold, but hard to interpret the value of adding bio features for train/valid/test performance</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0"/>
          <p:cNvSpPr txBox="1"/>
          <p:nvPr/>
        </p:nvSpPr>
        <p:spPr>
          <a:xfrm>
            <a:off x="605719" y="762713"/>
            <a:ext cx="2433600" cy="340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Montserrat"/>
                <a:ea typeface="Montserrat"/>
                <a:cs typeface="Montserrat"/>
                <a:sym typeface="Montserrat"/>
              </a:rPr>
              <a:t>ATOM </a:t>
            </a:r>
            <a:r>
              <a:rPr b="1" lang="en" sz="1700">
                <a:latin typeface="Montserrat"/>
                <a:ea typeface="Montserrat"/>
                <a:cs typeface="Montserrat"/>
                <a:sym typeface="Montserrat"/>
              </a:rPr>
              <a:t>Tech </a:t>
            </a:r>
            <a:r>
              <a:rPr b="1" i="0" lang="en" sz="1700" u="none" cap="none" strike="noStrike">
                <a:solidFill>
                  <a:srgbClr val="000000"/>
                </a:solidFill>
                <a:latin typeface="Montserrat"/>
                <a:ea typeface="Montserrat"/>
                <a:cs typeface="Montserrat"/>
                <a:sym typeface="Montserrat"/>
              </a:rPr>
              <a:t>Team</a:t>
            </a:r>
            <a:endParaRPr b="1"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Jonathan Allen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lang="en" sz="1500">
                <a:latin typeface="Montserrat"/>
                <a:ea typeface="Montserrat"/>
                <a:cs typeface="Montserrat"/>
                <a:sym typeface="Montserrat"/>
              </a:rPr>
              <a:t>Kevin McLoughlin</a:t>
            </a:r>
            <a:endParaRPr b="1"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Jeff Mast</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Amanda Paulson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Stewart He</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Hiran Ranganathan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Ya Ju Fan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Titli Sarkar</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Pinyi Lu</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Sean Black</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Jim Brase</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1" lang="en" sz="1500">
                <a:latin typeface="Montserrat"/>
                <a:ea typeface="Montserrat"/>
                <a:cs typeface="Montserrat"/>
                <a:sym typeface="Montserrat"/>
              </a:rPr>
              <a:t>Former members:</a:t>
            </a:r>
            <a:endParaRPr i="1"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Da Shi</a:t>
            </a:r>
            <a:endParaRPr sz="1500">
              <a:latin typeface="Montserrat"/>
              <a:ea typeface="Montserrat"/>
              <a:cs typeface="Montserrat"/>
              <a:sym typeface="Montserrat"/>
            </a:endParaRPr>
          </a:p>
        </p:txBody>
      </p:sp>
      <p:sp>
        <p:nvSpPr>
          <p:cNvPr id="893" name="Google Shape;893;p80"/>
          <p:cNvSpPr txBox="1"/>
          <p:nvPr/>
        </p:nvSpPr>
        <p:spPr>
          <a:xfrm>
            <a:off x="3485419" y="762713"/>
            <a:ext cx="2433600" cy="1695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lang="en" sz="1700">
                <a:latin typeface="Montserrat"/>
                <a:ea typeface="Montserrat"/>
                <a:cs typeface="Montserrat"/>
                <a:sym typeface="Montserrat"/>
              </a:rPr>
              <a:t>FNL Team</a:t>
            </a:r>
            <a:endParaRPr b="1"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100"/>
              </a:spcBef>
              <a:spcAft>
                <a:spcPts val="0"/>
              </a:spcAft>
              <a:buClr>
                <a:srgbClr val="000000"/>
              </a:buClr>
              <a:buSzPts val="1500"/>
              <a:buFont typeface="Arial"/>
              <a:buNone/>
            </a:pPr>
            <a:r>
              <a:rPr lang="en" sz="1500">
                <a:latin typeface="Montserrat"/>
                <a:ea typeface="Montserrat"/>
                <a:cs typeface="Montserrat"/>
                <a:sym typeface="Montserrat"/>
              </a:rPr>
              <a:t>Eric Stahlberg</a:t>
            </a:r>
            <a:endParaRPr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Dwight Nissley</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Naomi Ohashi</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Dominic Esposito</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Simon Messing</a:t>
            </a:r>
            <a:endParaRPr sz="1500">
              <a:latin typeface="Montserrat"/>
              <a:ea typeface="Montserrat"/>
              <a:cs typeface="Montserrat"/>
              <a:sym typeface="Montserrat"/>
            </a:endParaRPr>
          </a:p>
        </p:txBody>
      </p:sp>
      <p:sp>
        <p:nvSpPr>
          <p:cNvPr id="894" name="Google Shape;894;p80"/>
          <p:cNvSpPr txBox="1"/>
          <p:nvPr/>
        </p:nvSpPr>
        <p:spPr>
          <a:xfrm>
            <a:off x="6060319" y="762713"/>
            <a:ext cx="2433600" cy="2619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lang="en" sz="1700">
                <a:latin typeface="Montserrat"/>
                <a:ea typeface="Montserrat"/>
                <a:cs typeface="Montserrat"/>
                <a:sym typeface="Montserrat"/>
              </a:rPr>
              <a:t>UCSF </a:t>
            </a:r>
            <a:r>
              <a:rPr b="1" i="0" lang="en" sz="1700" u="none" cap="none" strike="noStrike">
                <a:solidFill>
                  <a:srgbClr val="000000"/>
                </a:solidFill>
                <a:latin typeface="Montserrat"/>
                <a:ea typeface="Montserrat"/>
                <a:cs typeface="Montserrat"/>
                <a:sym typeface="Montserrat"/>
              </a:rPr>
              <a:t>Team</a:t>
            </a:r>
            <a:endParaRPr b="1"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100"/>
              </a:spcBef>
              <a:spcAft>
                <a:spcPts val="0"/>
              </a:spcAft>
              <a:buClr>
                <a:srgbClr val="000000"/>
              </a:buClr>
              <a:buSzPts val="1500"/>
              <a:buFont typeface="Arial"/>
              <a:buNone/>
            </a:pPr>
            <a:r>
              <a:rPr lang="en" sz="1500">
                <a:latin typeface="Montserrat"/>
                <a:ea typeface="Montserrat"/>
                <a:cs typeface="Montserrat"/>
                <a:sym typeface="Montserrat"/>
              </a:rPr>
              <a:t>Michelle Arkin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Alan Ashworth</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Jeff Neitz</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Morgan Diolati</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lang="en" sz="1500">
                <a:latin typeface="Montserrat"/>
                <a:ea typeface="Montserrat"/>
                <a:cs typeface="Montserrat"/>
                <a:sym typeface="Montserrat"/>
              </a:rPr>
              <a:t>Jez Revalde</a:t>
            </a:r>
            <a:endParaRPr b="1"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lang="en" sz="1500">
                <a:latin typeface="Montserrat"/>
                <a:ea typeface="Montserrat"/>
                <a:cs typeface="Montserrat"/>
                <a:sym typeface="Montserrat"/>
              </a:rPr>
              <a:t>Jill Hoffstadt</a:t>
            </a:r>
            <a:endParaRPr b="1"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Yagmur Doruk Polcyn</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Manasi Jogalekar</a:t>
            </a:r>
            <a:endParaRPr sz="15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 sz="1500">
                <a:latin typeface="Montserrat"/>
                <a:ea typeface="Montserrat"/>
                <a:cs typeface="Montserrat"/>
                <a:sym typeface="Montserrat"/>
              </a:rPr>
              <a:t>Prasanna Kandel</a:t>
            </a:r>
            <a:endParaRPr sz="1500">
              <a:latin typeface="Montserrat"/>
              <a:ea typeface="Montserrat"/>
              <a:cs typeface="Montserrat"/>
              <a:sym typeface="Montserrat"/>
            </a:endParaRPr>
          </a:p>
        </p:txBody>
      </p:sp>
      <p:sp>
        <p:nvSpPr>
          <p:cNvPr id="895" name="Google Shape;895;p80"/>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Acknowledgements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42"/>
          <p:cNvGrpSpPr/>
          <p:nvPr/>
        </p:nvGrpSpPr>
        <p:grpSpPr>
          <a:xfrm>
            <a:off x="76202" y="152401"/>
            <a:ext cx="9021516" cy="4319813"/>
            <a:chOff x="2" y="1"/>
            <a:chExt cx="9021516" cy="4319813"/>
          </a:xfrm>
        </p:grpSpPr>
        <p:sp>
          <p:nvSpPr>
            <p:cNvPr id="261" name="Google Shape;261;p42"/>
            <p:cNvSpPr/>
            <p:nvPr/>
          </p:nvSpPr>
          <p:spPr>
            <a:xfrm rot="5400000">
              <a:off x="4235000" y="-1691375"/>
              <a:ext cx="1289400" cy="6420900"/>
            </a:xfrm>
            <a:prstGeom prst="uturnArrow">
              <a:avLst>
                <a:gd fmla="val 11513" name="adj1"/>
                <a:gd fmla="val 16320" name="adj2"/>
                <a:gd fmla="val 20354" name="adj3"/>
                <a:gd fmla="val 43987" name="adj4"/>
                <a:gd fmla="val 99088" name="adj5"/>
              </a:avLst>
            </a:prstGeom>
            <a:solidFill>
              <a:srgbClr val="939393"/>
            </a:solidFill>
            <a:ln cap="flat" cmpd="sng" w="127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262" name="Google Shape;262;p42"/>
            <p:cNvSpPr/>
            <p:nvPr/>
          </p:nvSpPr>
          <p:spPr>
            <a:xfrm rot="5400000">
              <a:off x="5277444" y="584981"/>
              <a:ext cx="978000" cy="4431600"/>
            </a:xfrm>
            <a:prstGeom prst="uturnArrow">
              <a:avLst>
                <a:gd fmla="val 15658" name="adj1"/>
                <a:gd fmla="val 10295" name="adj2"/>
                <a:gd fmla="val 21716" name="adj3"/>
                <a:gd fmla="val 43750" name="adj4"/>
                <a:gd fmla="val 74270" name="adj5"/>
              </a:avLst>
            </a:prstGeom>
            <a:solidFill>
              <a:srgbClr val="6EC8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42"/>
            <p:cNvSpPr/>
            <p:nvPr/>
          </p:nvSpPr>
          <p:spPr>
            <a:xfrm rot="-5400000">
              <a:off x="4030994" y="947284"/>
              <a:ext cx="303900" cy="26382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64" name="Google Shape;264;p42"/>
            <p:cNvGrpSpPr/>
            <p:nvPr/>
          </p:nvGrpSpPr>
          <p:grpSpPr>
            <a:xfrm>
              <a:off x="671980" y="3236382"/>
              <a:ext cx="7263505" cy="854051"/>
              <a:chOff x="1905696" y="5118637"/>
              <a:chExt cx="8658368" cy="1008444"/>
            </a:xfrm>
          </p:grpSpPr>
          <p:sp>
            <p:nvSpPr>
              <p:cNvPr id="265" name="Google Shape;265;p42"/>
              <p:cNvSpPr/>
              <p:nvPr/>
            </p:nvSpPr>
            <p:spPr>
              <a:xfrm rot="-5400000">
                <a:off x="5675796" y="1753981"/>
                <a:ext cx="603000" cy="8143200"/>
              </a:xfrm>
              <a:prstGeom prst="bentArrow">
                <a:avLst>
                  <a:gd fmla="val 26521" name="adj1"/>
                  <a:gd fmla="val 30925" name="adj2"/>
                  <a:gd fmla="val 34480" name="adj3"/>
                  <a:gd fmla="val 46120"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266" name="Google Shape;266;p42"/>
              <p:cNvSpPr/>
              <p:nvPr/>
            </p:nvSpPr>
            <p:spPr>
              <a:xfrm flipH="1" rot="5400000">
                <a:off x="9767564" y="5329537"/>
                <a:ext cx="1007400" cy="585600"/>
              </a:xfrm>
              <a:prstGeom prst="bentArrow">
                <a:avLst>
                  <a:gd fmla="val 27958" name="adj1"/>
                  <a:gd fmla="val 17609" name="adj2"/>
                  <a:gd fmla="val 0" name="adj3"/>
                  <a:gd fmla="val 62897"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grpSp>
        <p:sp>
          <p:nvSpPr>
            <p:cNvPr id="267" name="Google Shape;267;p42"/>
            <p:cNvSpPr/>
            <p:nvPr/>
          </p:nvSpPr>
          <p:spPr>
            <a:xfrm>
              <a:off x="1119" y="822242"/>
              <a:ext cx="1703700" cy="9294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Working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Compound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Library</a:t>
              </a:r>
              <a:endParaRPr sz="1200"/>
            </a:p>
          </p:txBody>
        </p:sp>
        <p:sp>
          <p:nvSpPr>
            <p:cNvPr id="268" name="Google Shape;268;p42"/>
            <p:cNvSpPr/>
            <p:nvPr/>
          </p:nvSpPr>
          <p:spPr>
            <a:xfrm>
              <a:off x="2" y="2576474"/>
              <a:ext cx="1701000" cy="9294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Retrain property prediction models</a:t>
              </a:r>
              <a:endParaRPr sz="1200"/>
            </a:p>
          </p:txBody>
        </p:sp>
        <p:sp>
          <p:nvSpPr>
            <p:cNvPr id="269" name="Google Shape;269;p42"/>
            <p:cNvSpPr/>
            <p:nvPr/>
          </p:nvSpPr>
          <p:spPr>
            <a:xfrm rot="10800000">
              <a:off x="645768" y="1787097"/>
              <a:ext cx="398100" cy="711000"/>
            </a:xfrm>
            <a:prstGeom prst="downArrow">
              <a:avLst>
                <a:gd fmla="val 50000" name="adj1"/>
                <a:gd fmla="val 50000" name="adj2"/>
              </a:avLst>
            </a:prstGeom>
            <a:solidFill>
              <a:srgbClr val="93939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70" name="Google Shape;270;p42"/>
            <p:cNvGrpSpPr/>
            <p:nvPr/>
          </p:nvGrpSpPr>
          <p:grpSpPr>
            <a:xfrm>
              <a:off x="2461180" y="3656820"/>
              <a:ext cx="3330919" cy="662995"/>
              <a:chOff x="3458502" y="5329593"/>
              <a:chExt cx="3933072" cy="782849"/>
            </a:xfrm>
          </p:grpSpPr>
          <p:grpSp>
            <p:nvGrpSpPr>
              <p:cNvPr id="271" name="Google Shape;271;p42"/>
              <p:cNvGrpSpPr/>
              <p:nvPr/>
            </p:nvGrpSpPr>
            <p:grpSpPr>
              <a:xfrm>
                <a:off x="3458502" y="5352842"/>
                <a:ext cx="1892620" cy="759600"/>
                <a:chOff x="3573789" y="5297792"/>
                <a:chExt cx="1892620" cy="759600"/>
              </a:xfrm>
            </p:grpSpPr>
            <p:sp>
              <p:nvSpPr>
                <p:cNvPr id="272" name="Google Shape;272;p42"/>
                <p:cNvSpPr/>
                <p:nvPr/>
              </p:nvSpPr>
              <p:spPr>
                <a:xfrm>
                  <a:off x="3573789" y="5297792"/>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pic>
              <p:nvPicPr>
                <p:cNvPr id="273" name="Google Shape;273;p42"/>
                <p:cNvPicPr preferRelativeResize="0"/>
                <p:nvPr/>
              </p:nvPicPr>
              <p:blipFill rotWithShape="1">
                <a:blip r:embed="rId3">
                  <a:alphaModFix/>
                </a:blip>
                <a:srcRect b="0" l="0" r="0" t="0"/>
                <a:stretch/>
              </p:blipFill>
              <p:spPr>
                <a:xfrm flipH="1">
                  <a:off x="3632473" y="5374633"/>
                  <a:ext cx="661349" cy="630703"/>
                </a:xfrm>
                <a:prstGeom prst="rect">
                  <a:avLst/>
                </a:prstGeom>
                <a:noFill/>
                <a:ln>
                  <a:noFill/>
                </a:ln>
              </p:spPr>
            </p:pic>
            <p:sp>
              <p:nvSpPr>
                <p:cNvPr id="274" name="Google Shape;274;p42"/>
                <p:cNvSpPr/>
                <p:nvPr/>
              </p:nvSpPr>
              <p:spPr>
                <a:xfrm>
                  <a:off x="4215409" y="5366790"/>
                  <a:ext cx="1251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Human-</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Relevant </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Assays</a:t>
                  </a:r>
                  <a:endParaRPr sz="1200"/>
                </a:p>
              </p:txBody>
            </p:sp>
          </p:grpSp>
          <p:grpSp>
            <p:nvGrpSpPr>
              <p:cNvPr id="275" name="Google Shape;275;p42"/>
              <p:cNvGrpSpPr/>
              <p:nvPr/>
            </p:nvGrpSpPr>
            <p:grpSpPr>
              <a:xfrm>
                <a:off x="5562773" y="5329593"/>
                <a:ext cx="1828800" cy="759600"/>
                <a:chOff x="5678061" y="5274543"/>
                <a:chExt cx="1828800" cy="759600"/>
              </a:xfrm>
            </p:grpSpPr>
            <p:sp>
              <p:nvSpPr>
                <p:cNvPr id="276" name="Google Shape;276;p42"/>
                <p:cNvSpPr/>
                <p:nvPr/>
              </p:nvSpPr>
              <p:spPr>
                <a:xfrm>
                  <a:off x="5678061" y="5274543"/>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277" name="Google Shape;277;p42"/>
                <p:cNvSpPr/>
                <p:nvPr/>
              </p:nvSpPr>
              <p:spPr>
                <a:xfrm>
                  <a:off x="6483774" y="5345408"/>
                  <a:ext cx="995100" cy="6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Chemistry Design &amp; Synthesis</a:t>
                  </a:r>
                  <a:endParaRPr sz="1200"/>
                </a:p>
              </p:txBody>
            </p:sp>
            <p:pic>
              <p:nvPicPr>
                <p:cNvPr id="278" name="Google Shape;278;p42"/>
                <p:cNvPicPr preferRelativeResize="0"/>
                <p:nvPr/>
              </p:nvPicPr>
              <p:blipFill rotWithShape="1">
                <a:blip r:embed="rId4">
                  <a:alphaModFix/>
                </a:blip>
                <a:srcRect b="0" l="0" r="0" t="0"/>
                <a:stretch/>
              </p:blipFill>
              <p:spPr>
                <a:xfrm flipH="1">
                  <a:off x="5815670" y="5347535"/>
                  <a:ext cx="665256" cy="586602"/>
                </a:xfrm>
                <a:prstGeom prst="rect">
                  <a:avLst/>
                </a:prstGeom>
                <a:noFill/>
                <a:ln>
                  <a:noFill/>
                </a:ln>
              </p:spPr>
            </p:pic>
          </p:grpSp>
        </p:grpSp>
        <p:sp>
          <p:nvSpPr>
            <p:cNvPr id="279" name="Google Shape;279;p42"/>
            <p:cNvSpPr/>
            <p:nvPr/>
          </p:nvSpPr>
          <p:spPr>
            <a:xfrm>
              <a:off x="5752918" y="3666687"/>
              <a:ext cx="1770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FFC000"/>
                  </a:solidFill>
                  <a:latin typeface="Calibri"/>
                  <a:ea typeface="Calibri"/>
                  <a:cs typeface="Calibri"/>
                  <a:sym typeface="Calibri"/>
                </a:rPr>
                <a:t>Experimental Loop</a:t>
              </a:r>
              <a:endParaRPr sz="1200"/>
            </a:p>
          </p:txBody>
        </p:sp>
        <p:sp>
          <p:nvSpPr>
            <p:cNvPr id="280" name="Google Shape;280;p42"/>
            <p:cNvSpPr/>
            <p:nvPr/>
          </p:nvSpPr>
          <p:spPr>
            <a:xfrm rot="5400000">
              <a:off x="3432026" y="1322208"/>
              <a:ext cx="303900" cy="37233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81" name="Google Shape;281;p42"/>
            <p:cNvGrpSpPr/>
            <p:nvPr/>
          </p:nvGrpSpPr>
          <p:grpSpPr>
            <a:xfrm>
              <a:off x="2858703" y="2845855"/>
              <a:ext cx="2535873" cy="605195"/>
              <a:chOff x="3573799" y="4360400"/>
              <a:chExt cx="2994300" cy="714600"/>
            </a:xfrm>
          </p:grpSpPr>
          <p:sp>
            <p:nvSpPr>
              <p:cNvPr id="282" name="Google Shape;282;p42"/>
              <p:cNvSpPr/>
              <p:nvPr/>
            </p:nvSpPr>
            <p:spPr>
              <a:xfrm>
                <a:off x="3573799" y="4360400"/>
                <a:ext cx="2994300" cy="714600"/>
              </a:xfrm>
              <a:prstGeom prst="roundRect">
                <a:avLst>
                  <a:gd fmla="val 16667" name="adj"/>
                </a:avLst>
              </a:prstGeom>
              <a:solidFill>
                <a:srgbClr val="FFFFFF"/>
              </a:solidFill>
              <a:ln cap="flat" cmpd="sng" w="38100">
                <a:solidFill>
                  <a:srgbClr val="6EC8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283" name="Google Shape;283;p42"/>
              <p:cNvSpPr txBox="1"/>
              <p:nvPr/>
            </p:nvSpPr>
            <p:spPr>
              <a:xfrm>
                <a:off x="4395385" y="4444475"/>
                <a:ext cx="2091000" cy="518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4B4B4B"/>
                  </a:buClr>
                  <a:buSzPts val="900"/>
                  <a:buFont typeface="Calibri"/>
                  <a:buNone/>
                </a:pPr>
                <a:r>
                  <a:rPr b="1" i="1" lang="en" sz="1200">
                    <a:solidFill>
                      <a:srgbClr val="4B4B4B"/>
                    </a:solidFill>
                    <a:latin typeface="Calibri"/>
                    <a:ea typeface="Calibri"/>
                    <a:cs typeface="Calibri"/>
                    <a:sym typeface="Calibri"/>
                  </a:rPr>
                  <a:t>MD, docking, PBPK, PD/mechanistic models</a:t>
                </a:r>
                <a:endParaRPr b="1" i="1" sz="1200"/>
              </a:p>
            </p:txBody>
          </p:sp>
          <p:grpSp>
            <p:nvGrpSpPr>
              <p:cNvPr id="284" name="Google Shape;284;p42"/>
              <p:cNvGrpSpPr/>
              <p:nvPr/>
            </p:nvGrpSpPr>
            <p:grpSpPr>
              <a:xfrm>
                <a:off x="3669637" y="4523018"/>
                <a:ext cx="781415" cy="421123"/>
                <a:chOff x="3180953" y="4193934"/>
                <a:chExt cx="1354507" cy="809541"/>
              </a:xfrm>
            </p:grpSpPr>
            <p:sp>
              <p:nvSpPr>
                <p:cNvPr id="285" name="Google Shape;285;p42"/>
                <p:cNvSpPr/>
                <p:nvPr/>
              </p:nvSpPr>
              <p:spPr>
                <a:xfrm>
                  <a:off x="4239994" y="4194315"/>
                  <a:ext cx="295465" cy="413004"/>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6" name="Google Shape;286;p42"/>
                <p:cNvSpPr/>
                <p:nvPr/>
              </p:nvSpPr>
              <p:spPr>
                <a:xfrm>
                  <a:off x="4038883" y="4193934"/>
                  <a:ext cx="344204" cy="412101"/>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87" name="Google Shape;287;p42"/>
                <p:cNvCxnSpPr/>
                <p:nvPr/>
              </p:nvCxnSpPr>
              <p:spPr>
                <a:xfrm>
                  <a:off x="4278033" y="4263374"/>
                  <a:ext cx="66600" cy="300"/>
                </a:xfrm>
                <a:prstGeom prst="straightConnector1">
                  <a:avLst/>
                </a:prstGeom>
                <a:noFill/>
                <a:ln cap="flat" cmpd="sng" w="12700">
                  <a:solidFill>
                    <a:srgbClr val="632423"/>
                  </a:solidFill>
                  <a:prstDash val="solid"/>
                  <a:round/>
                  <a:headEnd len="sm" w="sm" type="none"/>
                  <a:tailEnd len="sm" w="sm" type="none"/>
                </a:ln>
              </p:spPr>
            </p:cxnSp>
            <p:sp>
              <p:nvSpPr>
                <p:cNvPr id="288" name="Google Shape;288;p42"/>
                <p:cNvSpPr/>
                <p:nvPr/>
              </p:nvSpPr>
              <p:spPr>
                <a:xfrm>
                  <a:off x="4029946" y="4194393"/>
                  <a:ext cx="295465" cy="4990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9" name="Google Shape;289;p42"/>
                <p:cNvSpPr/>
                <p:nvPr/>
              </p:nvSpPr>
              <p:spPr>
                <a:xfrm>
                  <a:off x="3828835" y="4193934"/>
                  <a:ext cx="344204" cy="49795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90" name="Google Shape;290;p42"/>
                <p:cNvCxnSpPr/>
                <p:nvPr/>
              </p:nvCxnSpPr>
              <p:spPr>
                <a:xfrm>
                  <a:off x="4067985" y="4278307"/>
                  <a:ext cx="66600" cy="600"/>
                </a:xfrm>
                <a:prstGeom prst="straightConnector1">
                  <a:avLst/>
                </a:prstGeom>
                <a:noFill/>
                <a:ln cap="flat" cmpd="sng" w="12700">
                  <a:solidFill>
                    <a:srgbClr val="632423"/>
                  </a:solidFill>
                  <a:prstDash val="solid"/>
                  <a:round/>
                  <a:headEnd len="sm" w="sm" type="none"/>
                  <a:tailEnd len="sm" w="sm" type="none"/>
                </a:ln>
              </p:spPr>
            </p:cxnSp>
            <p:sp>
              <p:nvSpPr>
                <p:cNvPr id="291" name="Google Shape;291;p42"/>
                <p:cNvSpPr/>
                <p:nvPr/>
              </p:nvSpPr>
              <p:spPr>
                <a:xfrm>
                  <a:off x="3811029" y="4194478"/>
                  <a:ext cx="295465" cy="593693"/>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2" name="Google Shape;292;p42"/>
                <p:cNvSpPr/>
                <p:nvPr/>
              </p:nvSpPr>
              <p:spPr>
                <a:xfrm>
                  <a:off x="3609918" y="4193934"/>
                  <a:ext cx="344204" cy="59239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93" name="Google Shape;293;p42"/>
                <p:cNvCxnSpPr/>
                <p:nvPr/>
              </p:nvCxnSpPr>
              <p:spPr>
                <a:xfrm>
                  <a:off x="3849068" y="4294538"/>
                  <a:ext cx="66600" cy="600"/>
                </a:xfrm>
                <a:prstGeom prst="straightConnector1">
                  <a:avLst/>
                </a:prstGeom>
                <a:noFill/>
                <a:ln cap="flat" cmpd="sng" w="12700">
                  <a:solidFill>
                    <a:srgbClr val="632423"/>
                  </a:solidFill>
                  <a:prstDash val="solid"/>
                  <a:round/>
                  <a:headEnd len="sm" w="sm" type="none"/>
                  <a:tailEnd len="sm" w="sm" type="none"/>
                </a:ln>
              </p:spPr>
            </p:cxnSp>
            <p:sp>
              <p:nvSpPr>
                <p:cNvPr id="294" name="Google Shape;294;p42"/>
                <p:cNvSpPr/>
                <p:nvPr/>
              </p:nvSpPr>
              <p:spPr>
                <a:xfrm>
                  <a:off x="3596547" y="4194577"/>
                  <a:ext cx="295465" cy="7012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5" name="Google Shape;295;p42"/>
                <p:cNvSpPr/>
                <p:nvPr/>
              </p:nvSpPr>
              <p:spPr>
                <a:xfrm>
                  <a:off x="3395436" y="4193934"/>
                  <a:ext cx="344204" cy="699713"/>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96" name="Google Shape;296;p42"/>
                <p:cNvCxnSpPr/>
                <p:nvPr/>
              </p:nvCxnSpPr>
              <p:spPr>
                <a:xfrm>
                  <a:off x="3634586" y="4313236"/>
                  <a:ext cx="66600" cy="600"/>
                </a:xfrm>
                <a:prstGeom prst="straightConnector1">
                  <a:avLst/>
                </a:prstGeom>
                <a:noFill/>
                <a:ln cap="flat" cmpd="sng" w="12700">
                  <a:solidFill>
                    <a:srgbClr val="632423"/>
                  </a:solidFill>
                  <a:prstDash val="solid"/>
                  <a:round/>
                  <a:headEnd len="sm" w="sm" type="none"/>
                  <a:tailEnd len="sm" w="sm" type="none"/>
                </a:ln>
              </p:spPr>
            </p:cxnSp>
            <p:sp>
              <p:nvSpPr>
                <p:cNvPr id="297" name="Google Shape;297;p42"/>
                <p:cNvSpPr/>
                <p:nvPr/>
              </p:nvSpPr>
              <p:spPr>
                <a:xfrm>
                  <a:off x="3382064" y="4194675"/>
                  <a:ext cx="295465" cy="808800"/>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8" name="Google Shape;298;p42"/>
                <p:cNvSpPr/>
                <p:nvPr/>
              </p:nvSpPr>
              <p:spPr>
                <a:xfrm>
                  <a:off x="3180953" y="4193934"/>
                  <a:ext cx="344204" cy="807030"/>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99" name="Google Shape;299;p42"/>
                <p:cNvCxnSpPr/>
                <p:nvPr/>
              </p:nvCxnSpPr>
              <p:spPr>
                <a:xfrm>
                  <a:off x="3420103" y="4331934"/>
                  <a:ext cx="66600" cy="900"/>
                </a:xfrm>
                <a:prstGeom prst="straightConnector1">
                  <a:avLst/>
                </a:prstGeom>
                <a:noFill/>
                <a:ln cap="flat" cmpd="sng" w="12700">
                  <a:solidFill>
                    <a:srgbClr val="632423"/>
                  </a:solidFill>
                  <a:prstDash val="solid"/>
                  <a:round/>
                  <a:headEnd len="sm" w="sm" type="none"/>
                  <a:tailEnd len="sm" w="sm" type="none"/>
                </a:ln>
              </p:spPr>
            </p:cxnSp>
          </p:grpSp>
        </p:grpSp>
        <p:grpSp>
          <p:nvGrpSpPr>
            <p:cNvPr id="300" name="Google Shape;300;p42"/>
            <p:cNvGrpSpPr/>
            <p:nvPr/>
          </p:nvGrpSpPr>
          <p:grpSpPr>
            <a:xfrm>
              <a:off x="2678948" y="1"/>
              <a:ext cx="2895383" cy="1322180"/>
              <a:chOff x="4268361" y="1141703"/>
              <a:chExt cx="3418801" cy="1561200"/>
            </a:xfrm>
          </p:grpSpPr>
          <p:sp>
            <p:nvSpPr>
              <p:cNvPr id="301" name="Google Shape;301;p42"/>
              <p:cNvSpPr/>
              <p:nvPr/>
            </p:nvSpPr>
            <p:spPr>
              <a:xfrm>
                <a:off x="4268361" y="1141703"/>
                <a:ext cx="3418800" cy="15612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grpSp>
            <p:nvGrpSpPr>
              <p:cNvPr id="302" name="Google Shape;302;p42"/>
              <p:cNvGrpSpPr/>
              <p:nvPr/>
            </p:nvGrpSpPr>
            <p:grpSpPr>
              <a:xfrm>
                <a:off x="4419926" y="1535547"/>
                <a:ext cx="3115066" cy="1049650"/>
                <a:chOff x="10024604" y="4912034"/>
                <a:chExt cx="3115066" cy="1132920"/>
              </a:xfrm>
            </p:grpSpPr>
            <p:sp>
              <p:nvSpPr>
                <p:cNvPr id="303" name="Google Shape;303;p42"/>
                <p:cNvSpPr/>
                <p:nvPr/>
              </p:nvSpPr>
              <p:spPr>
                <a:xfrm>
                  <a:off x="10024604" y="491203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Efficacy</a:t>
                  </a:r>
                  <a:endParaRPr sz="1100"/>
                </a:p>
              </p:txBody>
            </p:sp>
            <p:sp>
              <p:nvSpPr>
                <p:cNvPr id="304" name="Google Shape;304;p42"/>
                <p:cNvSpPr/>
                <p:nvPr/>
              </p:nvSpPr>
              <p:spPr>
                <a:xfrm>
                  <a:off x="10024771" y="5208233"/>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Safety</a:t>
                  </a:r>
                  <a:endParaRPr sz="1100"/>
                </a:p>
              </p:txBody>
            </p:sp>
            <p:sp>
              <p:nvSpPr>
                <p:cNvPr id="305" name="Google Shape;305;p42"/>
                <p:cNvSpPr/>
                <p:nvPr/>
              </p:nvSpPr>
              <p:spPr>
                <a:xfrm>
                  <a:off x="10024771" y="5495287"/>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PK</a:t>
                  </a:r>
                  <a:endParaRPr sz="1100"/>
                </a:p>
              </p:txBody>
            </p:sp>
            <p:sp>
              <p:nvSpPr>
                <p:cNvPr id="306" name="Google Shape;306;p42"/>
                <p:cNvSpPr/>
                <p:nvPr/>
              </p:nvSpPr>
              <p:spPr>
                <a:xfrm>
                  <a:off x="10024609" y="579085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Developability</a:t>
                  </a:r>
                  <a:endParaRPr sz="1100"/>
                </a:p>
              </p:txBody>
            </p:sp>
          </p:grpSp>
          <p:sp>
            <p:nvSpPr>
              <p:cNvPr id="307" name="Google Shape;307;p42"/>
              <p:cNvSpPr txBox="1"/>
              <p:nvPr/>
            </p:nvSpPr>
            <p:spPr>
              <a:xfrm>
                <a:off x="4268362" y="1142833"/>
                <a:ext cx="3418800" cy="3363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200"/>
                  <a:buFont typeface="Calibri"/>
                  <a:buNone/>
                </a:pPr>
                <a:r>
                  <a:rPr b="1" i="0" lang="en" sz="1400" u="none" cap="none" strike="noStrike">
                    <a:solidFill>
                      <a:srgbClr val="4B4B4B"/>
                    </a:solidFill>
                    <a:latin typeface="Calibri"/>
                    <a:ea typeface="Calibri"/>
                    <a:cs typeface="Calibri"/>
                    <a:sym typeface="Calibri"/>
                  </a:rPr>
                  <a:t>Property Prediction Pipeline</a:t>
                </a:r>
                <a:endParaRPr sz="1200"/>
              </a:p>
            </p:txBody>
          </p:sp>
        </p:grpSp>
        <p:sp>
          <p:nvSpPr>
            <p:cNvPr id="308" name="Google Shape;308;p42"/>
            <p:cNvSpPr txBox="1"/>
            <p:nvPr/>
          </p:nvSpPr>
          <p:spPr>
            <a:xfrm>
              <a:off x="5375304" y="1587429"/>
              <a:ext cx="2638200" cy="300000"/>
            </a:xfrm>
            <a:prstGeom prst="rect">
              <a:avLst/>
            </a:prstGeom>
            <a:noFill/>
            <a:ln>
              <a:noFill/>
            </a:ln>
          </p:spPr>
          <p:txBody>
            <a:bodyPr anchorCtr="0" anchor="t" bIns="34275" lIns="68575" spcFirstLastPara="1" rIns="68575" wrap="square" tIns="34275">
              <a:spAutoFit/>
            </a:bodyPr>
            <a:lstStyle/>
            <a:p>
              <a:pPr indent="0" lvl="1" marL="0" marR="0" rtl="0" algn="ctr">
                <a:spcBef>
                  <a:spcPts val="0"/>
                </a:spcBef>
                <a:spcAft>
                  <a:spcPts val="0"/>
                </a:spcAft>
                <a:buNone/>
              </a:pPr>
              <a:r>
                <a:rPr b="1" i="0" lang="en" sz="1500" u="none" cap="none" strike="noStrike">
                  <a:solidFill>
                    <a:srgbClr val="7F7F7F"/>
                  </a:solidFill>
                  <a:latin typeface="Calibri"/>
                  <a:ea typeface="Calibri"/>
                  <a:cs typeface="Calibri"/>
                  <a:sym typeface="Calibri"/>
                </a:rPr>
                <a:t>Prediction &amp; Design Loop</a:t>
              </a:r>
              <a:endParaRPr sz="1200"/>
            </a:p>
          </p:txBody>
        </p:sp>
        <p:sp>
          <p:nvSpPr>
            <p:cNvPr id="309" name="Google Shape;309;p42"/>
            <p:cNvSpPr/>
            <p:nvPr/>
          </p:nvSpPr>
          <p:spPr>
            <a:xfrm>
              <a:off x="5357051" y="2826291"/>
              <a:ext cx="1548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6EC8BE"/>
                  </a:solidFill>
                  <a:latin typeface="Calibri"/>
                  <a:ea typeface="Calibri"/>
                  <a:cs typeface="Calibri"/>
                  <a:sym typeface="Calibri"/>
                </a:rPr>
                <a:t>Simulation Loop</a:t>
              </a:r>
              <a:endParaRPr sz="1200"/>
            </a:p>
          </p:txBody>
        </p:sp>
        <p:grpSp>
          <p:nvGrpSpPr>
            <p:cNvPr id="310" name="Google Shape;310;p42"/>
            <p:cNvGrpSpPr/>
            <p:nvPr/>
          </p:nvGrpSpPr>
          <p:grpSpPr>
            <a:xfrm>
              <a:off x="6803487" y="2537941"/>
              <a:ext cx="2218031" cy="871310"/>
              <a:chOff x="9381466" y="4148687"/>
              <a:chExt cx="2619000" cy="1148122"/>
            </a:xfrm>
          </p:grpSpPr>
          <p:sp>
            <p:nvSpPr>
              <p:cNvPr id="311" name="Google Shape;311;p42"/>
              <p:cNvSpPr/>
              <p:nvPr/>
            </p:nvSpPr>
            <p:spPr>
              <a:xfrm>
                <a:off x="9381466" y="4167609"/>
                <a:ext cx="2619000" cy="11292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1" sz="900" u="none" cap="none" strike="noStrike">
                  <a:solidFill>
                    <a:srgbClr val="4B4B4B"/>
                  </a:solidFill>
                  <a:latin typeface="Calibri"/>
                  <a:ea typeface="Calibri"/>
                  <a:cs typeface="Calibri"/>
                  <a:sym typeface="Calibri"/>
                </a:endParaRPr>
              </a:p>
            </p:txBody>
          </p:sp>
          <p:sp>
            <p:nvSpPr>
              <p:cNvPr id="312" name="Google Shape;312;p42"/>
              <p:cNvSpPr/>
              <p:nvPr/>
            </p:nvSpPr>
            <p:spPr>
              <a:xfrm>
                <a:off x="9498616" y="4148687"/>
                <a:ext cx="2397300" cy="9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Active learning </a:t>
                </a:r>
                <a:endParaRPr sz="1400"/>
              </a:p>
              <a:p>
                <a:pPr indent="0" lvl="0" marL="0" marR="0" rtl="0" algn="ctr">
                  <a:lnSpc>
                    <a:spcPct val="100000"/>
                  </a:lnSpc>
                  <a:spcBef>
                    <a:spcPts val="0"/>
                  </a:spcBef>
                  <a:spcAft>
                    <a:spcPts val="0"/>
                  </a:spcAft>
                  <a:buClr>
                    <a:srgbClr val="4B4B4B"/>
                  </a:buClr>
                  <a:buSzPts val="1100"/>
                  <a:buFont typeface="Calibri"/>
                  <a:buNone/>
                </a:pPr>
                <a:r>
                  <a:rPr b="0" i="1" lang="en" sz="1200" u="none" cap="none" strike="noStrike">
                    <a:solidFill>
                      <a:srgbClr val="4B4B4B"/>
                    </a:solidFill>
                    <a:latin typeface="Calibri"/>
                    <a:ea typeface="Calibri"/>
                    <a:cs typeface="Calibri"/>
                    <a:sym typeface="Calibri"/>
                  </a:rPr>
                  <a:t>decides if/when a simulation or experiment is needed to improve or validate models</a:t>
                </a:r>
                <a:endParaRPr sz="1200"/>
              </a:p>
            </p:txBody>
          </p:sp>
        </p:grpSp>
        <p:grpSp>
          <p:nvGrpSpPr>
            <p:cNvPr id="313" name="Google Shape;313;p42"/>
            <p:cNvGrpSpPr/>
            <p:nvPr/>
          </p:nvGrpSpPr>
          <p:grpSpPr>
            <a:xfrm>
              <a:off x="7047017" y="1143541"/>
              <a:ext cx="1770876" cy="438806"/>
              <a:chOff x="9599101" y="1163652"/>
              <a:chExt cx="2652600" cy="1056600"/>
            </a:xfrm>
          </p:grpSpPr>
          <p:sp>
            <p:nvSpPr>
              <p:cNvPr id="314" name="Google Shape;314;p42"/>
              <p:cNvSpPr/>
              <p:nvPr/>
            </p:nvSpPr>
            <p:spPr>
              <a:xfrm>
                <a:off x="9599101" y="1163652"/>
                <a:ext cx="2652600" cy="10566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4B4B4B"/>
                  </a:solidFill>
                  <a:latin typeface="Calibri"/>
                  <a:ea typeface="Calibri"/>
                  <a:cs typeface="Calibri"/>
                  <a:sym typeface="Calibri"/>
                </a:endParaRPr>
              </a:p>
            </p:txBody>
          </p:sp>
          <p:sp>
            <p:nvSpPr>
              <p:cNvPr id="315" name="Google Shape;315;p42"/>
              <p:cNvSpPr/>
              <p:nvPr/>
            </p:nvSpPr>
            <p:spPr>
              <a:xfrm>
                <a:off x="10012201" y="1298692"/>
                <a:ext cx="1826400" cy="608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1" lang="en" sz="1400" u="none" cap="none" strike="noStrike">
                    <a:solidFill>
                      <a:srgbClr val="4B4B4B"/>
                    </a:solidFill>
                    <a:latin typeface="Calibri"/>
                    <a:ea typeface="Calibri"/>
                    <a:cs typeface="Calibri"/>
                    <a:sym typeface="Calibri"/>
                  </a:rPr>
                  <a:t>Design Criteria</a:t>
                </a:r>
                <a:endParaRPr sz="1200"/>
              </a:p>
            </p:txBody>
          </p:sp>
        </p:grpSp>
        <p:grpSp>
          <p:nvGrpSpPr>
            <p:cNvPr id="316" name="Google Shape;316;p42"/>
            <p:cNvGrpSpPr/>
            <p:nvPr/>
          </p:nvGrpSpPr>
          <p:grpSpPr>
            <a:xfrm>
              <a:off x="2264942" y="1624848"/>
              <a:ext cx="3723394" cy="995544"/>
              <a:chOff x="3257767" y="2930288"/>
              <a:chExt cx="4396498" cy="1175515"/>
            </a:xfrm>
          </p:grpSpPr>
          <p:grpSp>
            <p:nvGrpSpPr>
              <p:cNvPr id="317" name="Google Shape;317;p42"/>
              <p:cNvGrpSpPr/>
              <p:nvPr/>
            </p:nvGrpSpPr>
            <p:grpSpPr>
              <a:xfrm>
                <a:off x="3257767" y="2930288"/>
                <a:ext cx="4396498" cy="1175515"/>
                <a:chOff x="4462305" y="2889317"/>
                <a:chExt cx="3284400" cy="1175515"/>
              </a:xfrm>
            </p:grpSpPr>
            <p:grpSp>
              <p:nvGrpSpPr>
                <p:cNvPr id="318" name="Google Shape;318;p42"/>
                <p:cNvGrpSpPr/>
                <p:nvPr/>
              </p:nvGrpSpPr>
              <p:grpSpPr>
                <a:xfrm>
                  <a:off x="4462305" y="2889317"/>
                  <a:ext cx="3284400" cy="1175515"/>
                  <a:chOff x="4363167" y="2740268"/>
                  <a:chExt cx="3284400" cy="1351944"/>
                </a:xfrm>
              </p:grpSpPr>
              <p:sp>
                <p:nvSpPr>
                  <p:cNvPr id="319" name="Google Shape;319;p42"/>
                  <p:cNvSpPr/>
                  <p:nvPr/>
                </p:nvSpPr>
                <p:spPr>
                  <a:xfrm>
                    <a:off x="4657660" y="2797412"/>
                    <a:ext cx="2710200" cy="12948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320" name="Google Shape;320;p42"/>
                  <p:cNvSpPr txBox="1"/>
                  <p:nvPr/>
                </p:nvSpPr>
                <p:spPr>
                  <a:xfrm>
                    <a:off x="4363167" y="2740268"/>
                    <a:ext cx="3284400" cy="3867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Generative Molecular Design</a:t>
                    </a:r>
                    <a:endParaRPr sz="1400"/>
                  </a:p>
                </p:txBody>
              </p:sp>
            </p:grpSp>
            <p:sp>
              <p:nvSpPr>
                <p:cNvPr id="321" name="Google Shape;321;p42"/>
                <p:cNvSpPr/>
                <p:nvPr/>
              </p:nvSpPr>
              <p:spPr>
                <a:xfrm>
                  <a:off x="4462305" y="3752348"/>
                  <a:ext cx="32844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900"/>
                    <a:buFont typeface="Calibri"/>
                    <a:buNone/>
                  </a:pPr>
                  <a:r>
                    <a:rPr b="0" i="1" lang="en" sz="1100" u="none" cap="none" strike="noStrike">
                      <a:solidFill>
                        <a:srgbClr val="4B4B4B"/>
                      </a:solidFill>
                      <a:latin typeface="Calibri"/>
                      <a:ea typeface="Calibri"/>
                      <a:cs typeface="Calibri"/>
                      <a:sym typeface="Calibri"/>
                    </a:rPr>
                    <a:t>proposes new molecules with optimized properties </a:t>
                  </a:r>
                  <a:endParaRPr sz="1100"/>
                </a:p>
              </p:txBody>
            </p:sp>
          </p:grpSp>
          <p:grpSp>
            <p:nvGrpSpPr>
              <p:cNvPr id="322" name="Google Shape;322;p42"/>
              <p:cNvGrpSpPr/>
              <p:nvPr/>
            </p:nvGrpSpPr>
            <p:grpSpPr>
              <a:xfrm>
                <a:off x="4576083" y="3221401"/>
                <a:ext cx="1697915" cy="656595"/>
                <a:chOff x="4406362" y="2806700"/>
                <a:chExt cx="2280305" cy="700742"/>
              </a:xfrm>
            </p:grpSpPr>
            <p:pic>
              <p:nvPicPr>
                <p:cNvPr id="323" name="Google Shape;323;p42"/>
                <p:cNvPicPr preferRelativeResize="0"/>
                <p:nvPr/>
              </p:nvPicPr>
              <p:blipFill rotWithShape="1">
                <a:blip r:embed="rId5">
                  <a:alphaModFix/>
                </a:blip>
                <a:srcRect b="0" l="0" r="0" t="0"/>
                <a:stretch/>
              </p:blipFill>
              <p:spPr>
                <a:xfrm flipH="1">
                  <a:off x="6253685" y="2937818"/>
                  <a:ext cx="432982" cy="421280"/>
                </a:xfrm>
                <a:prstGeom prst="rect">
                  <a:avLst/>
                </a:prstGeom>
                <a:noFill/>
                <a:ln>
                  <a:noFill/>
                </a:ln>
              </p:spPr>
            </p:pic>
            <p:pic>
              <p:nvPicPr>
                <p:cNvPr id="324" name="Google Shape;324;p42"/>
                <p:cNvPicPr preferRelativeResize="0"/>
                <p:nvPr/>
              </p:nvPicPr>
              <p:blipFill rotWithShape="1">
                <a:blip r:embed="rId6">
                  <a:alphaModFix/>
                </a:blip>
                <a:srcRect b="0" l="0" r="0" t="0"/>
                <a:stretch/>
              </p:blipFill>
              <p:spPr>
                <a:xfrm>
                  <a:off x="4845050" y="2806700"/>
                  <a:ext cx="1408635" cy="700742"/>
                </a:xfrm>
                <a:prstGeom prst="rect">
                  <a:avLst/>
                </a:prstGeom>
                <a:noFill/>
                <a:ln>
                  <a:noFill/>
                </a:ln>
              </p:spPr>
            </p:pic>
            <p:pic>
              <p:nvPicPr>
                <p:cNvPr id="325" name="Google Shape;325;p42"/>
                <p:cNvPicPr preferRelativeResize="0"/>
                <p:nvPr/>
              </p:nvPicPr>
              <p:blipFill rotWithShape="1">
                <a:blip r:embed="rId7">
                  <a:alphaModFix/>
                </a:blip>
                <a:srcRect b="0" l="0" r="0" t="0"/>
                <a:stretch/>
              </p:blipFill>
              <p:spPr>
                <a:xfrm rot="10800000">
                  <a:off x="4406362" y="2926548"/>
                  <a:ext cx="408831" cy="420624"/>
                </a:xfrm>
                <a:prstGeom prst="rect">
                  <a:avLst/>
                </a:prstGeom>
                <a:noFill/>
                <a:ln>
                  <a:noFill/>
                </a:ln>
              </p:spPr>
            </p:pic>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Challenges in </a:t>
            </a:r>
            <a:r>
              <a:rPr i="1" lang="en"/>
              <a:t>in silico</a:t>
            </a:r>
            <a:r>
              <a:rPr lang="en"/>
              <a:t> drug design</a:t>
            </a:r>
            <a:endParaRPr/>
          </a:p>
        </p:txBody>
      </p:sp>
      <p:sp>
        <p:nvSpPr>
          <p:cNvPr id="331" name="Google Shape;331;p43"/>
          <p:cNvSpPr txBox="1"/>
          <p:nvPr>
            <p:ph idx="1" type="body"/>
          </p:nvPr>
        </p:nvSpPr>
        <p:spPr>
          <a:xfrm>
            <a:off x="623888" y="3442098"/>
            <a:ext cx="7886700" cy="30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Data availability and domain of applicability</a:t>
            </a:r>
            <a:endParaRPr sz="3000"/>
          </a:p>
        </p:txBody>
      </p:sp>
      <p:pic>
        <p:nvPicPr>
          <p:cNvPr id="337" name="Google Shape;337;p44"/>
          <p:cNvPicPr preferRelativeResize="0"/>
          <p:nvPr/>
        </p:nvPicPr>
        <p:blipFill>
          <a:blip r:embed="rId3">
            <a:alphaModFix/>
          </a:blip>
          <a:stretch>
            <a:fillRect/>
          </a:stretch>
        </p:blipFill>
        <p:spPr>
          <a:xfrm>
            <a:off x="4817363" y="636725"/>
            <a:ext cx="4029975" cy="3931350"/>
          </a:xfrm>
          <a:prstGeom prst="rect">
            <a:avLst/>
          </a:prstGeom>
          <a:noFill/>
          <a:ln>
            <a:noFill/>
          </a:ln>
        </p:spPr>
      </p:pic>
      <p:sp>
        <p:nvSpPr>
          <p:cNvPr id="338" name="Google Shape;338;p44"/>
          <p:cNvSpPr txBox="1"/>
          <p:nvPr>
            <p:ph idx="1" type="body"/>
          </p:nvPr>
        </p:nvSpPr>
        <p:spPr>
          <a:xfrm>
            <a:off x="311700" y="636725"/>
            <a:ext cx="4505700" cy="3931200"/>
          </a:xfrm>
          <a:prstGeom prst="rect">
            <a:avLst/>
          </a:prstGeom>
        </p:spPr>
        <p:txBody>
          <a:bodyPr anchorCtr="0" anchor="t" bIns="34275" lIns="68575" spcFirstLastPara="1" rIns="68575" wrap="square" tIns="34275">
            <a:normAutofit/>
          </a:bodyPr>
          <a:lstStyle/>
          <a:p>
            <a:pPr indent="-336550" lvl="0" marL="457200" rtl="0" algn="l">
              <a:spcBef>
                <a:spcPts val="1000"/>
              </a:spcBef>
              <a:spcAft>
                <a:spcPts val="0"/>
              </a:spcAft>
              <a:buSzPts val="1700"/>
              <a:buChar char="•"/>
            </a:pPr>
            <a:r>
              <a:rPr lang="en" sz="1700"/>
              <a:t>Generative design can push candidate compounds into new regions of chemical space</a:t>
            </a:r>
            <a:endParaRPr sz="1700"/>
          </a:p>
          <a:p>
            <a:pPr indent="-336550" lvl="0" marL="457200" rtl="0" algn="l">
              <a:spcBef>
                <a:spcPts val="1000"/>
              </a:spcBef>
              <a:spcAft>
                <a:spcPts val="0"/>
              </a:spcAft>
              <a:buSzPts val="1700"/>
              <a:buChar char="•"/>
            </a:pPr>
            <a:r>
              <a:rPr lang="en" sz="1700"/>
              <a:t>Any given parameter does not necessarily share training data with another parameter – especially with data from public sources</a:t>
            </a:r>
            <a:endParaRPr sz="1700"/>
          </a:p>
          <a:p>
            <a:pPr indent="-336550" lvl="0" marL="457200" rtl="0" algn="l">
              <a:spcBef>
                <a:spcPts val="1000"/>
              </a:spcBef>
              <a:spcAft>
                <a:spcPts val="0"/>
              </a:spcAft>
              <a:buSzPts val="1700"/>
              <a:buChar char="•"/>
            </a:pPr>
            <a:r>
              <a:rPr lang="en" sz="1700"/>
              <a:t>Training data can be highly heterogeneous w.r.t. experimental conditions &amp; assay design</a:t>
            </a:r>
            <a:endParaRPr sz="1700"/>
          </a:p>
          <a:p>
            <a:pPr indent="-336550" lvl="0" marL="457200" rtl="0" algn="l">
              <a:spcBef>
                <a:spcPts val="1000"/>
              </a:spcBef>
              <a:spcAft>
                <a:spcPts val="1000"/>
              </a:spcAft>
              <a:buSzPts val="1700"/>
              <a:buChar char="•"/>
            </a:pPr>
            <a:r>
              <a:rPr lang="en" sz="1700"/>
              <a:t>How can we take the domain of applicability into account when generating new molecules?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623888" y="11299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Application of the ATOM platform for </a:t>
            </a:r>
            <a:r>
              <a:rPr i="1" lang="en"/>
              <a:t>in silico</a:t>
            </a:r>
            <a:r>
              <a:rPr lang="en"/>
              <a:t> design</a:t>
            </a:r>
            <a:endParaRPr/>
          </a:p>
        </p:txBody>
      </p:sp>
      <p:sp>
        <p:nvSpPr>
          <p:cNvPr id="344" name="Google Shape;344;p45"/>
          <p:cNvSpPr txBox="1"/>
          <p:nvPr>
            <p:ph idx="1" type="body"/>
          </p:nvPr>
        </p:nvSpPr>
        <p:spPr>
          <a:xfrm>
            <a:off x="623888" y="3289698"/>
            <a:ext cx="7886700" cy="30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46"/>
          <p:cNvGrpSpPr/>
          <p:nvPr/>
        </p:nvGrpSpPr>
        <p:grpSpPr>
          <a:xfrm>
            <a:off x="76202" y="152401"/>
            <a:ext cx="9021516" cy="4319813"/>
            <a:chOff x="2" y="1"/>
            <a:chExt cx="9021516" cy="4319813"/>
          </a:xfrm>
        </p:grpSpPr>
        <p:sp>
          <p:nvSpPr>
            <p:cNvPr id="350" name="Google Shape;350;p46"/>
            <p:cNvSpPr/>
            <p:nvPr/>
          </p:nvSpPr>
          <p:spPr>
            <a:xfrm rot="5400000">
              <a:off x="4235000" y="-1691375"/>
              <a:ext cx="1289400" cy="6420900"/>
            </a:xfrm>
            <a:prstGeom prst="uturnArrow">
              <a:avLst>
                <a:gd fmla="val 11513" name="adj1"/>
                <a:gd fmla="val 16320" name="adj2"/>
                <a:gd fmla="val 20354" name="adj3"/>
                <a:gd fmla="val 43987" name="adj4"/>
                <a:gd fmla="val 99088" name="adj5"/>
              </a:avLst>
            </a:prstGeom>
            <a:solidFill>
              <a:srgbClr val="939393"/>
            </a:solidFill>
            <a:ln cap="flat" cmpd="sng" w="127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351" name="Google Shape;351;p46"/>
            <p:cNvSpPr/>
            <p:nvPr/>
          </p:nvSpPr>
          <p:spPr>
            <a:xfrm rot="5400000">
              <a:off x="5277444" y="584981"/>
              <a:ext cx="978000" cy="4431600"/>
            </a:xfrm>
            <a:prstGeom prst="uturnArrow">
              <a:avLst>
                <a:gd fmla="val 15658" name="adj1"/>
                <a:gd fmla="val 10295" name="adj2"/>
                <a:gd fmla="val 21716" name="adj3"/>
                <a:gd fmla="val 43750" name="adj4"/>
                <a:gd fmla="val 74270" name="adj5"/>
              </a:avLst>
            </a:prstGeom>
            <a:solidFill>
              <a:srgbClr val="6EC8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2" name="Google Shape;352;p46"/>
            <p:cNvSpPr/>
            <p:nvPr/>
          </p:nvSpPr>
          <p:spPr>
            <a:xfrm rot="-5400000">
              <a:off x="4030994" y="947284"/>
              <a:ext cx="303900" cy="26382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53" name="Google Shape;353;p46"/>
            <p:cNvGrpSpPr/>
            <p:nvPr/>
          </p:nvGrpSpPr>
          <p:grpSpPr>
            <a:xfrm>
              <a:off x="671980" y="3236382"/>
              <a:ext cx="7263505" cy="854051"/>
              <a:chOff x="1905696" y="5118637"/>
              <a:chExt cx="8658368" cy="1008444"/>
            </a:xfrm>
          </p:grpSpPr>
          <p:sp>
            <p:nvSpPr>
              <p:cNvPr id="354" name="Google Shape;354;p46"/>
              <p:cNvSpPr/>
              <p:nvPr/>
            </p:nvSpPr>
            <p:spPr>
              <a:xfrm rot="-5400000">
                <a:off x="5675796" y="1753981"/>
                <a:ext cx="603000" cy="8143200"/>
              </a:xfrm>
              <a:prstGeom prst="bentArrow">
                <a:avLst>
                  <a:gd fmla="val 26521" name="adj1"/>
                  <a:gd fmla="val 30925" name="adj2"/>
                  <a:gd fmla="val 34480" name="adj3"/>
                  <a:gd fmla="val 46120"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sp>
            <p:nvSpPr>
              <p:cNvPr id="355" name="Google Shape;355;p46"/>
              <p:cNvSpPr/>
              <p:nvPr/>
            </p:nvSpPr>
            <p:spPr>
              <a:xfrm flipH="1" rot="5400000">
                <a:off x="9767564" y="5329537"/>
                <a:ext cx="1007400" cy="585600"/>
              </a:xfrm>
              <a:prstGeom prst="bentArrow">
                <a:avLst>
                  <a:gd fmla="val 27958" name="adj1"/>
                  <a:gd fmla="val 17609" name="adj2"/>
                  <a:gd fmla="val 0" name="adj3"/>
                  <a:gd fmla="val 62897" name="adj4"/>
                </a:avLst>
              </a:prstGeom>
              <a:solidFill>
                <a:srgbClr val="FFC30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4B4B4B"/>
                  </a:solidFill>
                  <a:latin typeface="Calibri"/>
                  <a:ea typeface="Calibri"/>
                  <a:cs typeface="Calibri"/>
                  <a:sym typeface="Calibri"/>
                </a:endParaRPr>
              </a:p>
            </p:txBody>
          </p:sp>
        </p:grpSp>
        <p:sp>
          <p:nvSpPr>
            <p:cNvPr id="356" name="Google Shape;356;p46"/>
            <p:cNvSpPr/>
            <p:nvPr/>
          </p:nvSpPr>
          <p:spPr>
            <a:xfrm>
              <a:off x="1119" y="822242"/>
              <a:ext cx="1703700" cy="929400"/>
            </a:xfrm>
            <a:prstGeom prst="roundRect">
              <a:avLst>
                <a:gd fmla="val 16667" name="adj"/>
              </a:avLst>
            </a:prstGeom>
            <a:solidFill>
              <a:srgbClr val="FFFFFF"/>
            </a:solidFill>
            <a:ln cap="flat" cmpd="sng" w="381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Working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Compound </a:t>
              </a:r>
              <a:endParaRPr sz="1200"/>
            </a:p>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Library</a:t>
              </a:r>
              <a:endParaRPr sz="1200"/>
            </a:p>
          </p:txBody>
        </p:sp>
        <p:sp>
          <p:nvSpPr>
            <p:cNvPr id="357" name="Google Shape;357;p46"/>
            <p:cNvSpPr/>
            <p:nvPr/>
          </p:nvSpPr>
          <p:spPr>
            <a:xfrm>
              <a:off x="2" y="2576474"/>
              <a:ext cx="1701000" cy="9294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0" i="1" lang="en" sz="1400" u="none" cap="none" strike="noStrike">
                  <a:solidFill>
                    <a:srgbClr val="4B4B4B"/>
                  </a:solidFill>
                  <a:latin typeface="Calibri"/>
                  <a:ea typeface="Calibri"/>
                  <a:cs typeface="Calibri"/>
                  <a:sym typeface="Calibri"/>
                </a:rPr>
                <a:t>Retrain property prediction models</a:t>
              </a:r>
              <a:endParaRPr sz="1200"/>
            </a:p>
          </p:txBody>
        </p:sp>
        <p:sp>
          <p:nvSpPr>
            <p:cNvPr id="358" name="Google Shape;358;p46"/>
            <p:cNvSpPr/>
            <p:nvPr/>
          </p:nvSpPr>
          <p:spPr>
            <a:xfrm rot="10800000">
              <a:off x="645768" y="1787097"/>
              <a:ext cx="398100" cy="711000"/>
            </a:xfrm>
            <a:prstGeom prst="downArrow">
              <a:avLst>
                <a:gd fmla="val 50000" name="adj1"/>
                <a:gd fmla="val 50000" name="adj2"/>
              </a:avLst>
            </a:prstGeom>
            <a:solidFill>
              <a:srgbClr val="93939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59" name="Google Shape;359;p46"/>
            <p:cNvGrpSpPr/>
            <p:nvPr/>
          </p:nvGrpSpPr>
          <p:grpSpPr>
            <a:xfrm>
              <a:off x="2461180" y="3656820"/>
              <a:ext cx="3330919" cy="662995"/>
              <a:chOff x="3458502" y="5329593"/>
              <a:chExt cx="3933072" cy="782849"/>
            </a:xfrm>
          </p:grpSpPr>
          <p:grpSp>
            <p:nvGrpSpPr>
              <p:cNvPr id="360" name="Google Shape;360;p46"/>
              <p:cNvGrpSpPr/>
              <p:nvPr/>
            </p:nvGrpSpPr>
            <p:grpSpPr>
              <a:xfrm>
                <a:off x="3458502" y="5352842"/>
                <a:ext cx="1892620" cy="759600"/>
                <a:chOff x="3573789" y="5297792"/>
                <a:chExt cx="1892620" cy="759600"/>
              </a:xfrm>
            </p:grpSpPr>
            <p:sp>
              <p:nvSpPr>
                <p:cNvPr id="361" name="Google Shape;361;p46"/>
                <p:cNvSpPr/>
                <p:nvPr/>
              </p:nvSpPr>
              <p:spPr>
                <a:xfrm>
                  <a:off x="3573789" y="5297792"/>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pic>
              <p:nvPicPr>
                <p:cNvPr id="362" name="Google Shape;362;p46"/>
                <p:cNvPicPr preferRelativeResize="0"/>
                <p:nvPr/>
              </p:nvPicPr>
              <p:blipFill rotWithShape="1">
                <a:blip r:embed="rId3">
                  <a:alphaModFix/>
                </a:blip>
                <a:srcRect b="0" l="0" r="0" t="0"/>
                <a:stretch/>
              </p:blipFill>
              <p:spPr>
                <a:xfrm flipH="1">
                  <a:off x="3632473" y="5374633"/>
                  <a:ext cx="661349" cy="630703"/>
                </a:xfrm>
                <a:prstGeom prst="rect">
                  <a:avLst/>
                </a:prstGeom>
                <a:noFill/>
                <a:ln>
                  <a:noFill/>
                </a:ln>
              </p:spPr>
            </p:pic>
            <p:sp>
              <p:nvSpPr>
                <p:cNvPr id="363" name="Google Shape;363;p46"/>
                <p:cNvSpPr/>
                <p:nvPr/>
              </p:nvSpPr>
              <p:spPr>
                <a:xfrm>
                  <a:off x="4215409" y="5366790"/>
                  <a:ext cx="1251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Human-</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Relevant </a:t>
                  </a:r>
                  <a:endParaRPr sz="1100">
                    <a:solidFill>
                      <a:srgbClr val="4B4B4B"/>
                    </a:solidFill>
                    <a:latin typeface="Calibri"/>
                    <a:ea typeface="Calibri"/>
                    <a:cs typeface="Calibri"/>
                    <a:sym typeface="Calibri"/>
                  </a:endParaRPr>
                </a:p>
                <a:p>
                  <a:pPr indent="0" lvl="0" marL="0" marR="0" rtl="0" algn="ctr">
                    <a:spcBef>
                      <a:spcPts val="0"/>
                    </a:spcBef>
                    <a:spcAft>
                      <a:spcPts val="0"/>
                    </a:spcAft>
                    <a:buNone/>
                  </a:pPr>
                  <a:r>
                    <a:rPr lang="en" sz="1100">
                      <a:solidFill>
                        <a:srgbClr val="4B4B4B"/>
                      </a:solidFill>
                      <a:latin typeface="Calibri"/>
                      <a:ea typeface="Calibri"/>
                      <a:cs typeface="Calibri"/>
                      <a:sym typeface="Calibri"/>
                    </a:rPr>
                    <a:t>Assays</a:t>
                  </a:r>
                  <a:endParaRPr sz="1200"/>
                </a:p>
              </p:txBody>
            </p:sp>
          </p:grpSp>
          <p:grpSp>
            <p:nvGrpSpPr>
              <p:cNvPr id="364" name="Google Shape;364;p46"/>
              <p:cNvGrpSpPr/>
              <p:nvPr/>
            </p:nvGrpSpPr>
            <p:grpSpPr>
              <a:xfrm>
                <a:off x="5562773" y="5329593"/>
                <a:ext cx="1828800" cy="759600"/>
                <a:chOff x="5678061" y="5274543"/>
                <a:chExt cx="1828800" cy="759600"/>
              </a:xfrm>
            </p:grpSpPr>
            <p:sp>
              <p:nvSpPr>
                <p:cNvPr id="365" name="Google Shape;365;p46"/>
                <p:cNvSpPr/>
                <p:nvPr/>
              </p:nvSpPr>
              <p:spPr>
                <a:xfrm>
                  <a:off x="5678061" y="5274543"/>
                  <a:ext cx="1828800" cy="759600"/>
                </a:xfrm>
                <a:prstGeom prst="roundRect">
                  <a:avLst>
                    <a:gd fmla="val 16667" name="adj"/>
                  </a:avLst>
                </a:prstGeom>
                <a:solidFill>
                  <a:srgbClr val="FFF2CF"/>
                </a:solidFill>
                <a:ln cap="flat" cmpd="sng" w="38100">
                  <a:solidFill>
                    <a:srgbClr val="FFC30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366" name="Google Shape;366;p46"/>
                <p:cNvSpPr/>
                <p:nvPr/>
              </p:nvSpPr>
              <p:spPr>
                <a:xfrm>
                  <a:off x="6483774" y="5345408"/>
                  <a:ext cx="995100" cy="6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4B4B4B"/>
                      </a:solidFill>
                      <a:latin typeface="Calibri"/>
                      <a:ea typeface="Calibri"/>
                      <a:cs typeface="Calibri"/>
                      <a:sym typeface="Calibri"/>
                    </a:rPr>
                    <a:t>Chemistry Design &amp; Synthesis</a:t>
                  </a:r>
                  <a:endParaRPr sz="1200"/>
                </a:p>
              </p:txBody>
            </p:sp>
            <p:pic>
              <p:nvPicPr>
                <p:cNvPr id="367" name="Google Shape;367;p46"/>
                <p:cNvPicPr preferRelativeResize="0"/>
                <p:nvPr/>
              </p:nvPicPr>
              <p:blipFill rotWithShape="1">
                <a:blip r:embed="rId4">
                  <a:alphaModFix/>
                </a:blip>
                <a:srcRect b="0" l="0" r="0" t="0"/>
                <a:stretch/>
              </p:blipFill>
              <p:spPr>
                <a:xfrm flipH="1">
                  <a:off x="5815670" y="5347535"/>
                  <a:ext cx="665256" cy="586602"/>
                </a:xfrm>
                <a:prstGeom prst="rect">
                  <a:avLst/>
                </a:prstGeom>
                <a:noFill/>
                <a:ln>
                  <a:noFill/>
                </a:ln>
              </p:spPr>
            </p:pic>
          </p:grpSp>
        </p:grpSp>
        <p:sp>
          <p:nvSpPr>
            <p:cNvPr id="368" name="Google Shape;368;p46"/>
            <p:cNvSpPr/>
            <p:nvPr/>
          </p:nvSpPr>
          <p:spPr>
            <a:xfrm>
              <a:off x="5752918" y="3666687"/>
              <a:ext cx="1770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FFC000"/>
                  </a:solidFill>
                  <a:latin typeface="Calibri"/>
                  <a:ea typeface="Calibri"/>
                  <a:cs typeface="Calibri"/>
                  <a:sym typeface="Calibri"/>
                </a:rPr>
                <a:t>Experimental Loop</a:t>
              </a:r>
              <a:endParaRPr sz="1200"/>
            </a:p>
          </p:txBody>
        </p:sp>
        <p:sp>
          <p:nvSpPr>
            <p:cNvPr id="369" name="Google Shape;369;p46"/>
            <p:cNvSpPr/>
            <p:nvPr/>
          </p:nvSpPr>
          <p:spPr>
            <a:xfrm rot="5400000">
              <a:off x="3432026" y="1322208"/>
              <a:ext cx="303900" cy="3723300"/>
            </a:xfrm>
            <a:prstGeom prst="downArrow">
              <a:avLst>
                <a:gd fmla="val 45002" name="adj1"/>
                <a:gd fmla="val 50000" name="adj2"/>
              </a:avLst>
            </a:prstGeom>
            <a:solidFill>
              <a:srgbClr val="6EC8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70" name="Google Shape;370;p46"/>
            <p:cNvGrpSpPr/>
            <p:nvPr/>
          </p:nvGrpSpPr>
          <p:grpSpPr>
            <a:xfrm>
              <a:off x="2858703" y="2845855"/>
              <a:ext cx="2535873" cy="605195"/>
              <a:chOff x="3573799" y="4360400"/>
              <a:chExt cx="2994300" cy="714600"/>
            </a:xfrm>
          </p:grpSpPr>
          <p:sp>
            <p:nvSpPr>
              <p:cNvPr id="371" name="Google Shape;371;p46"/>
              <p:cNvSpPr/>
              <p:nvPr/>
            </p:nvSpPr>
            <p:spPr>
              <a:xfrm>
                <a:off x="3573799" y="4360400"/>
                <a:ext cx="2994300" cy="714600"/>
              </a:xfrm>
              <a:prstGeom prst="roundRect">
                <a:avLst>
                  <a:gd fmla="val 16667" name="adj"/>
                </a:avLst>
              </a:prstGeom>
              <a:solidFill>
                <a:srgbClr val="FFFFFF"/>
              </a:solidFill>
              <a:ln cap="flat" cmpd="sng" w="38100">
                <a:solidFill>
                  <a:srgbClr val="6EC8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372" name="Google Shape;372;p46"/>
              <p:cNvSpPr txBox="1"/>
              <p:nvPr/>
            </p:nvSpPr>
            <p:spPr>
              <a:xfrm>
                <a:off x="4395385" y="4444475"/>
                <a:ext cx="2091000" cy="518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4B4B4B"/>
                  </a:buClr>
                  <a:buSzPts val="900"/>
                  <a:buFont typeface="Calibri"/>
                  <a:buNone/>
                </a:pPr>
                <a:r>
                  <a:rPr b="1" i="1" lang="en" sz="1200">
                    <a:solidFill>
                      <a:srgbClr val="4B4B4B"/>
                    </a:solidFill>
                    <a:latin typeface="Calibri"/>
                    <a:ea typeface="Calibri"/>
                    <a:cs typeface="Calibri"/>
                    <a:sym typeface="Calibri"/>
                  </a:rPr>
                  <a:t>MD, docking, PBPK, PD/mechanistic models</a:t>
                </a:r>
                <a:endParaRPr b="1" i="1" sz="1200"/>
              </a:p>
            </p:txBody>
          </p:sp>
          <p:grpSp>
            <p:nvGrpSpPr>
              <p:cNvPr id="373" name="Google Shape;373;p46"/>
              <p:cNvGrpSpPr/>
              <p:nvPr/>
            </p:nvGrpSpPr>
            <p:grpSpPr>
              <a:xfrm>
                <a:off x="3669637" y="4523018"/>
                <a:ext cx="781415" cy="421123"/>
                <a:chOff x="3180953" y="4193934"/>
                <a:chExt cx="1354507" cy="809541"/>
              </a:xfrm>
            </p:grpSpPr>
            <p:sp>
              <p:nvSpPr>
                <p:cNvPr id="374" name="Google Shape;374;p46"/>
                <p:cNvSpPr/>
                <p:nvPr/>
              </p:nvSpPr>
              <p:spPr>
                <a:xfrm>
                  <a:off x="4239994" y="4194315"/>
                  <a:ext cx="295465" cy="413004"/>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5" name="Google Shape;375;p46"/>
                <p:cNvSpPr/>
                <p:nvPr/>
              </p:nvSpPr>
              <p:spPr>
                <a:xfrm>
                  <a:off x="4038883" y="4193934"/>
                  <a:ext cx="344204" cy="412101"/>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376" name="Google Shape;376;p46"/>
                <p:cNvCxnSpPr/>
                <p:nvPr/>
              </p:nvCxnSpPr>
              <p:spPr>
                <a:xfrm>
                  <a:off x="4278033" y="4263374"/>
                  <a:ext cx="66600" cy="300"/>
                </a:xfrm>
                <a:prstGeom prst="straightConnector1">
                  <a:avLst/>
                </a:prstGeom>
                <a:noFill/>
                <a:ln cap="flat" cmpd="sng" w="12700">
                  <a:solidFill>
                    <a:srgbClr val="632423"/>
                  </a:solidFill>
                  <a:prstDash val="solid"/>
                  <a:round/>
                  <a:headEnd len="sm" w="sm" type="none"/>
                  <a:tailEnd len="sm" w="sm" type="none"/>
                </a:ln>
              </p:spPr>
            </p:cxnSp>
            <p:sp>
              <p:nvSpPr>
                <p:cNvPr id="377" name="Google Shape;377;p46"/>
                <p:cNvSpPr/>
                <p:nvPr/>
              </p:nvSpPr>
              <p:spPr>
                <a:xfrm>
                  <a:off x="4029946" y="4194393"/>
                  <a:ext cx="295465" cy="4990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46"/>
                <p:cNvSpPr/>
                <p:nvPr/>
              </p:nvSpPr>
              <p:spPr>
                <a:xfrm>
                  <a:off x="3828835" y="4193934"/>
                  <a:ext cx="344204" cy="49795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379" name="Google Shape;379;p46"/>
                <p:cNvCxnSpPr/>
                <p:nvPr/>
              </p:nvCxnSpPr>
              <p:spPr>
                <a:xfrm>
                  <a:off x="4067985" y="4278307"/>
                  <a:ext cx="66600" cy="600"/>
                </a:xfrm>
                <a:prstGeom prst="straightConnector1">
                  <a:avLst/>
                </a:prstGeom>
                <a:noFill/>
                <a:ln cap="flat" cmpd="sng" w="12700">
                  <a:solidFill>
                    <a:srgbClr val="632423"/>
                  </a:solidFill>
                  <a:prstDash val="solid"/>
                  <a:round/>
                  <a:headEnd len="sm" w="sm" type="none"/>
                  <a:tailEnd len="sm" w="sm" type="none"/>
                </a:ln>
              </p:spPr>
            </p:cxnSp>
            <p:sp>
              <p:nvSpPr>
                <p:cNvPr id="380" name="Google Shape;380;p46"/>
                <p:cNvSpPr/>
                <p:nvPr/>
              </p:nvSpPr>
              <p:spPr>
                <a:xfrm>
                  <a:off x="3811029" y="4194478"/>
                  <a:ext cx="295465" cy="593693"/>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1" name="Google Shape;381;p46"/>
                <p:cNvSpPr/>
                <p:nvPr/>
              </p:nvSpPr>
              <p:spPr>
                <a:xfrm>
                  <a:off x="3609918" y="4193934"/>
                  <a:ext cx="344204" cy="592395"/>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382" name="Google Shape;382;p46"/>
                <p:cNvCxnSpPr/>
                <p:nvPr/>
              </p:nvCxnSpPr>
              <p:spPr>
                <a:xfrm>
                  <a:off x="3849068" y="4294538"/>
                  <a:ext cx="66600" cy="600"/>
                </a:xfrm>
                <a:prstGeom prst="straightConnector1">
                  <a:avLst/>
                </a:prstGeom>
                <a:noFill/>
                <a:ln cap="flat" cmpd="sng" w="12700">
                  <a:solidFill>
                    <a:srgbClr val="632423"/>
                  </a:solidFill>
                  <a:prstDash val="solid"/>
                  <a:round/>
                  <a:headEnd len="sm" w="sm" type="none"/>
                  <a:tailEnd len="sm" w="sm" type="none"/>
                </a:ln>
              </p:spPr>
            </p:cxnSp>
            <p:sp>
              <p:nvSpPr>
                <p:cNvPr id="383" name="Google Shape;383;p46"/>
                <p:cNvSpPr/>
                <p:nvPr/>
              </p:nvSpPr>
              <p:spPr>
                <a:xfrm>
                  <a:off x="3596547" y="4194577"/>
                  <a:ext cx="295465" cy="701246"/>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4" name="Google Shape;384;p46"/>
                <p:cNvSpPr/>
                <p:nvPr/>
              </p:nvSpPr>
              <p:spPr>
                <a:xfrm>
                  <a:off x="3395436" y="4193934"/>
                  <a:ext cx="344204" cy="699713"/>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385" name="Google Shape;385;p46"/>
                <p:cNvCxnSpPr/>
                <p:nvPr/>
              </p:nvCxnSpPr>
              <p:spPr>
                <a:xfrm>
                  <a:off x="3634586" y="4313236"/>
                  <a:ext cx="66600" cy="600"/>
                </a:xfrm>
                <a:prstGeom prst="straightConnector1">
                  <a:avLst/>
                </a:prstGeom>
                <a:noFill/>
                <a:ln cap="flat" cmpd="sng" w="12700">
                  <a:solidFill>
                    <a:srgbClr val="632423"/>
                  </a:solidFill>
                  <a:prstDash val="solid"/>
                  <a:round/>
                  <a:headEnd len="sm" w="sm" type="none"/>
                  <a:tailEnd len="sm" w="sm" type="none"/>
                </a:ln>
              </p:spPr>
            </p:cxnSp>
            <p:sp>
              <p:nvSpPr>
                <p:cNvPr id="386" name="Google Shape;386;p46"/>
                <p:cNvSpPr/>
                <p:nvPr/>
              </p:nvSpPr>
              <p:spPr>
                <a:xfrm>
                  <a:off x="3382064" y="4194675"/>
                  <a:ext cx="295465" cy="808800"/>
                </a:xfrm>
                <a:custGeom>
                  <a:rect b="b" l="l" r="r" t="t"/>
                  <a:pathLst>
                    <a:path extrusionOk="0" h="1720850" w="628650">
                      <a:moveTo>
                        <a:pt x="0" y="0"/>
                      </a:moveTo>
                      <a:lnTo>
                        <a:pt x="342900" y="69850"/>
                      </a:lnTo>
                      <a:lnTo>
                        <a:pt x="628650" y="1562100"/>
                      </a:lnTo>
                      <a:lnTo>
                        <a:pt x="304800" y="1720850"/>
                      </a:lnTo>
                      <a:lnTo>
                        <a:pt x="0" y="0"/>
                      </a:lnTo>
                      <a:close/>
                    </a:path>
                  </a:pathLst>
                </a:custGeom>
                <a:solidFill>
                  <a:srgbClr val="7982A3"/>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7" name="Google Shape;387;p46"/>
                <p:cNvSpPr/>
                <p:nvPr/>
              </p:nvSpPr>
              <p:spPr>
                <a:xfrm>
                  <a:off x="3180953" y="4193934"/>
                  <a:ext cx="344204" cy="807030"/>
                </a:xfrm>
                <a:custGeom>
                  <a:rect b="b" l="l" r="r" t="t"/>
                  <a:pathLst>
                    <a:path extrusionOk="0" h="1717086" w="732348">
                      <a:moveTo>
                        <a:pt x="430306" y="0"/>
                      </a:moveTo>
                      <a:lnTo>
                        <a:pt x="0" y="28963"/>
                      </a:lnTo>
                      <a:lnTo>
                        <a:pt x="24826" y="1588821"/>
                      </a:lnTo>
                      <a:lnTo>
                        <a:pt x="732348" y="1717086"/>
                      </a:lnTo>
                      <a:lnTo>
                        <a:pt x="430306" y="0"/>
                      </a:lnTo>
                      <a:close/>
                    </a:path>
                  </a:pathLst>
                </a:custGeom>
                <a:solidFill>
                  <a:srgbClr val="0F243E"/>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388" name="Google Shape;388;p46"/>
                <p:cNvCxnSpPr/>
                <p:nvPr/>
              </p:nvCxnSpPr>
              <p:spPr>
                <a:xfrm>
                  <a:off x="3420103" y="4331934"/>
                  <a:ext cx="66600" cy="900"/>
                </a:xfrm>
                <a:prstGeom prst="straightConnector1">
                  <a:avLst/>
                </a:prstGeom>
                <a:noFill/>
                <a:ln cap="flat" cmpd="sng" w="12700">
                  <a:solidFill>
                    <a:srgbClr val="632423"/>
                  </a:solidFill>
                  <a:prstDash val="solid"/>
                  <a:round/>
                  <a:headEnd len="sm" w="sm" type="none"/>
                  <a:tailEnd len="sm" w="sm" type="none"/>
                </a:ln>
              </p:spPr>
            </p:cxnSp>
          </p:grpSp>
        </p:grpSp>
        <p:grpSp>
          <p:nvGrpSpPr>
            <p:cNvPr id="389" name="Google Shape;389;p46"/>
            <p:cNvGrpSpPr/>
            <p:nvPr/>
          </p:nvGrpSpPr>
          <p:grpSpPr>
            <a:xfrm>
              <a:off x="2678948" y="1"/>
              <a:ext cx="2895383" cy="1322180"/>
              <a:chOff x="4268361" y="1141703"/>
              <a:chExt cx="3418801" cy="1561200"/>
            </a:xfrm>
          </p:grpSpPr>
          <p:sp>
            <p:nvSpPr>
              <p:cNvPr id="390" name="Google Shape;390;p46"/>
              <p:cNvSpPr/>
              <p:nvPr/>
            </p:nvSpPr>
            <p:spPr>
              <a:xfrm>
                <a:off x="4268361" y="1141703"/>
                <a:ext cx="3418800" cy="1561200"/>
              </a:xfrm>
              <a:prstGeom prst="roundRect">
                <a:avLst>
                  <a:gd fmla="val 16667" name="adj"/>
                </a:avLst>
              </a:prstGeom>
              <a:solidFill>
                <a:srgbClr val="FFFFFF"/>
              </a:solidFill>
              <a:ln cap="flat" cmpd="sng" w="38100">
                <a:solidFill>
                  <a:schemeClr val="accent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chemeClr val="accent3"/>
                  </a:solidFill>
                  <a:latin typeface="Calibri"/>
                  <a:ea typeface="Calibri"/>
                  <a:cs typeface="Calibri"/>
                  <a:sym typeface="Calibri"/>
                </a:endParaRPr>
              </a:p>
            </p:txBody>
          </p:sp>
          <p:grpSp>
            <p:nvGrpSpPr>
              <p:cNvPr id="391" name="Google Shape;391;p46"/>
              <p:cNvGrpSpPr/>
              <p:nvPr/>
            </p:nvGrpSpPr>
            <p:grpSpPr>
              <a:xfrm>
                <a:off x="4419926" y="1535547"/>
                <a:ext cx="3115066" cy="1049650"/>
                <a:chOff x="10024604" y="4912034"/>
                <a:chExt cx="3115066" cy="1132920"/>
              </a:xfrm>
            </p:grpSpPr>
            <p:sp>
              <p:nvSpPr>
                <p:cNvPr id="392" name="Google Shape;392;p46"/>
                <p:cNvSpPr/>
                <p:nvPr/>
              </p:nvSpPr>
              <p:spPr>
                <a:xfrm>
                  <a:off x="10024604" y="491203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Efficacy</a:t>
                  </a:r>
                  <a:endParaRPr sz="1100"/>
                </a:p>
              </p:txBody>
            </p:sp>
            <p:sp>
              <p:nvSpPr>
                <p:cNvPr id="393" name="Google Shape;393;p46"/>
                <p:cNvSpPr/>
                <p:nvPr/>
              </p:nvSpPr>
              <p:spPr>
                <a:xfrm>
                  <a:off x="10024771" y="5208233"/>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Safety</a:t>
                  </a:r>
                  <a:endParaRPr sz="1100"/>
                </a:p>
              </p:txBody>
            </p:sp>
            <p:sp>
              <p:nvSpPr>
                <p:cNvPr id="394" name="Google Shape;394;p46"/>
                <p:cNvSpPr/>
                <p:nvPr/>
              </p:nvSpPr>
              <p:spPr>
                <a:xfrm>
                  <a:off x="10024771" y="5495287"/>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 PK</a:t>
                  </a:r>
                  <a:endParaRPr sz="1100"/>
                </a:p>
              </p:txBody>
            </p:sp>
            <p:sp>
              <p:nvSpPr>
                <p:cNvPr id="395" name="Google Shape;395;p46"/>
                <p:cNvSpPr/>
                <p:nvPr/>
              </p:nvSpPr>
              <p:spPr>
                <a:xfrm>
                  <a:off x="10024609" y="5790854"/>
                  <a:ext cx="3114900" cy="254100"/>
                </a:xfrm>
                <a:prstGeom prst="homePlate">
                  <a:avLst>
                    <a:gd fmla="val 50000" name="adj"/>
                  </a:avLst>
                </a:prstGeom>
                <a:solidFill>
                  <a:srgbClr val="BE2369"/>
                </a:solidFill>
                <a:ln>
                  <a:noFill/>
                </a:ln>
              </p:spPr>
              <p:txBody>
                <a:bodyPr anchorCtr="0" anchor="ctr" bIns="54000" lIns="54000" spcFirstLastPara="1" rIns="54000" wrap="square" tIns="54000">
                  <a:noAutofit/>
                </a:bodyPr>
                <a:lstStyle/>
                <a:p>
                  <a:pPr indent="-139700" lvl="0" marL="139700" marR="0" rtl="0" algn="l">
                    <a:lnSpc>
                      <a:spcPct val="100000"/>
                    </a:lnSpc>
                    <a:spcBef>
                      <a:spcPts val="0"/>
                    </a:spcBef>
                    <a:spcAft>
                      <a:spcPts val="0"/>
                    </a:spcAft>
                    <a:buClr>
                      <a:srgbClr val="FFFFFF"/>
                    </a:buClr>
                    <a:buSzPts val="900"/>
                    <a:buFont typeface="Calibri"/>
                    <a:buNone/>
                  </a:pPr>
                  <a:r>
                    <a:rPr b="0" i="0" lang="en" sz="900" u="none" cap="none" strike="noStrike">
                      <a:solidFill>
                        <a:srgbClr val="FFFFFF"/>
                      </a:solidFill>
                      <a:latin typeface="Calibri"/>
                      <a:ea typeface="Calibri"/>
                      <a:cs typeface="Calibri"/>
                      <a:sym typeface="Calibri"/>
                    </a:rPr>
                    <a:t>Developability</a:t>
                  </a:r>
                  <a:endParaRPr sz="1100"/>
                </a:p>
              </p:txBody>
            </p:sp>
          </p:grpSp>
          <p:sp>
            <p:nvSpPr>
              <p:cNvPr id="396" name="Google Shape;396;p46"/>
              <p:cNvSpPr txBox="1"/>
              <p:nvPr/>
            </p:nvSpPr>
            <p:spPr>
              <a:xfrm>
                <a:off x="4268362" y="1142833"/>
                <a:ext cx="3418800" cy="3363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200"/>
                  <a:buFont typeface="Calibri"/>
                  <a:buNone/>
                </a:pPr>
                <a:r>
                  <a:rPr b="1" i="0" lang="en" sz="1400" u="none" cap="none" strike="noStrike">
                    <a:solidFill>
                      <a:srgbClr val="4B4B4B"/>
                    </a:solidFill>
                    <a:latin typeface="Calibri"/>
                    <a:ea typeface="Calibri"/>
                    <a:cs typeface="Calibri"/>
                    <a:sym typeface="Calibri"/>
                  </a:rPr>
                  <a:t>Property Prediction Pipeline</a:t>
                </a:r>
                <a:endParaRPr sz="1200"/>
              </a:p>
            </p:txBody>
          </p:sp>
        </p:grpSp>
        <p:sp>
          <p:nvSpPr>
            <p:cNvPr id="397" name="Google Shape;397;p46"/>
            <p:cNvSpPr txBox="1"/>
            <p:nvPr/>
          </p:nvSpPr>
          <p:spPr>
            <a:xfrm>
              <a:off x="5375304" y="1587429"/>
              <a:ext cx="2638200" cy="300000"/>
            </a:xfrm>
            <a:prstGeom prst="rect">
              <a:avLst/>
            </a:prstGeom>
            <a:noFill/>
            <a:ln>
              <a:noFill/>
            </a:ln>
          </p:spPr>
          <p:txBody>
            <a:bodyPr anchorCtr="0" anchor="t" bIns="34275" lIns="68575" spcFirstLastPara="1" rIns="68575" wrap="square" tIns="34275">
              <a:spAutoFit/>
            </a:bodyPr>
            <a:lstStyle/>
            <a:p>
              <a:pPr indent="0" lvl="1" marL="0" marR="0" rtl="0" algn="ctr">
                <a:spcBef>
                  <a:spcPts val="0"/>
                </a:spcBef>
                <a:spcAft>
                  <a:spcPts val="0"/>
                </a:spcAft>
                <a:buNone/>
              </a:pPr>
              <a:r>
                <a:rPr b="1" i="0" lang="en" sz="1500" u="none" cap="none" strike="noStrike">
                  <a:solidFill>
                    <a:srgbClr val="7F7F7F"/>
                  </a:solidFill>
                  <a:latin typeface="Calibri"/>
                  <a:ea typeface="Calibri"/>
                  <a:cs typeface="Calibri"/>
                  <a:sym typeface="Calibri"/>
                </a:rPr>
                <a:t>Prediction &amp; Design Loop</a:t>
              </a:r>
              <a:endParaRPr sz="1200"/>
            </a:p>
          </p:txBody>
        </p:sp>
        <p:sp>
          <p:nvSpPr>
            <p:cNvPr id="398" name="Google Shape;398;p46"/>
            <p:cNvSpPr/>
            <p:nvPr/>
          </p:nvSpPr>
          <p:spPr>
            <a:xfrm>
              <a:off x="5357051" y="2826291"/>
              <a:ext cx="1548900" cy="31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6EC8BE"/>
                  </a:solidFill>
                  <a:latin typeface="Calibri"/>
                  <a:ea typeface="Calibri"/>
                  <a:cs typeface="Calibri"/>
                  <a:sym typeface="Calibri"/>
                </a:rPr>
                <a:t>Simulation Loop</a:t>
              </a:r>
              <a:endParaRPr sz="1200"/>
            </a:p>
          </p:txBody>
        </p:sp>
        <p:grpSp>
          <p:nvGrpSpPr>
            <p:cNvPr id="399" name="Google Shape;399;p46"/>
            <p:cNvGrpSpPr/>
            <p:nvPr/>
          </p:nvGrpSpPr>
          <p:grpSpPr>
            <a:xfrm>
              <a:off x="6803487" y="2537941"/>
              <a:ext cx="2218031" cy="871310"/>
              <a:chOff x="9381466" y="4148687"/>
              <a:chExt cx="2619000" cy="1148122"/>
            </a:xfrm>
          </p:grpSpPr>
          <p:sp>
            <p:nvSpPr>
              <p:cNvPr id="400" name="Google Shape;400;p46"/>
              <p:cNvSpPr/>
              <p:nvPr/>
            </p:nvSpPr>
            <p:spPr>
              <a:xfrm>
                <a:off x="9381466" y="4167609"/>
                <a:ext cx="2619000" cy="1129200"/>
              </a:xfrm>
              <a:prstGeom prst="roundRect">
                <a:avLst>
                  <a:gd fmla="val 16667" name="adj"/>
                </a:avLst>
              </a:prstGeom>
              <a:solidFill>
                <a:srgbClr val="FFFFFF"/>
              </a:solidFill>
              <a:ln cap="flat" cmpd="sng" w="38100">
                <a:solidFill>
                  <a:srgbClr val="93939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1" sz="900" u="none" cap="none" strike="noStrike">
                  <a:solidFill>
                    <a:srgbClr val="4B4B4B"/>
                  </a:solidFill>
                  <a:latin typeface="Calibri"/>
                  <a:ea typeface="Calibri"/>
                  <a:cs typeface="Calibri"/>
                  <a:sym typeface="Calibri"/>
                </a:endParaRPr>
              </a:p>
            </p:txBody>
          </p:sp>
          <p:sp>
            <p:nvSpPr>
              <p:cNvPr id="401" name="Google Shape;401;p46"/>
              <p:cNvSpPr/>
              <p:nvPr/>
            </p:nvSpPr>
            <p:spPr>
              <a:xfrm>
                <a:off x="9498616" y="4148687"/>
                <a:ext cx="2397300" cy="9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Active learning </a:t>
                </a:r>
                <a:endParaRPr sz="1400"/>
              </a:p>
              <a:p>
                <a:pPr indent="0" lvl="0" marL="0" marR="0" rtl="0" algn="ctr">
                  <a:lnSpc>
                    <a:spcPct val="100000"/>
                  </a:lnSpc>
                  <a:spcBef>
                    <a:spcPts val="0"/>
                  </a:spcBef>
                  <a:spcAft>
                    <a:spcPts val="0"/>
                  </a:spcAft>
                  <a:buClr>
                    <a:srgbClr val="4B4B4B"/>
                  </a:buClr>
                  <a:buSzPts val="1100"/>
                  <a:buFont typeface="Calibri"/>
                  <a:buNone/>
                </a:pPr>
                <a:r>
                  <a:rPr b="0" i="1" lang="en" sz="1200" u="none" cap="none" strike="noStrike">
                    <a:solidFill>
                      <a:srgbClr val="4B4B4B"/>
                    </a:solidFill>
                    <a:latin typeface="Calibri"/>
                    <a:ea typeface="Calibri"/>
                    <a:cs typeface="Calibri"/>
                    <a:sym typeface="Calibri"/>
                  </a:rPr>
                  <a:t>decides if/when a simulation or experiment is needed to improve or validate models</a:t>
                </a:r>
                <a:endParaRPr sz="1200"/>
              </a:p>
            </p:txBody>
          </p:sp>
        </p:grpSp>
        <p:grpSp>
          <p:nvGrpSpPr>
            <p:cNvPr id="402" name="Google Shape;402;p46"/>
            <p:cNvGrpSpPr/>
            <p:nvPr/>
          </p:nvGrpSpPr>
          <p:grpSpPr>
            <a:xfrm>
              <a:off x="7047017" y="1143541"/>
              <a:ext cx="1770876" cy="438806"/>
              <a:chOff x="9599101" y="1163652"/>
              <a:chExt cx="2652600" cy="1056600"/>
            </a:xfrm>
          </p:grpSpPr>
          <p:sp>
            <p:nvSpPr>
              <p:cNvPr id="403" name="Google Shape;403;p46"/>
              <p:cNvSpPr/>
              <p:nvPr/>
            </p:nvSpPr>
            <p:spPr>
              <a:xfrm>
                <a:off x="9599101" y="1163652"/>
                <a:ext cx="2652600" cy="1056600"/>
              </a:xfrm>
              <a:prstGeom prst="roundRect">
                <a:avLst>
                  <a:gd fmla="val 16667" name="adj"/>
                </a:avLst>
              </a:prstGeom>
              <a:solidFill>
                <a:srgbClr val="FFFFFF"/>
              </a:solidFill>
              <a:ln cap="flat" cmpd="sng" w="38100">
                <a:solidFill>
                  <a:schemeClr val="accent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4B4B4B"/>
                  </a:solidFill>
                  <a:latin typeface="Calibri"/>
                  <a:ea typeface="Calibri"/>
                  <a:cs typeface="Calibri"/>
                  <a:sym typeface="Calibri"/>
                </a:endParaRPr>
              </a:p>
            </p:txBody>
          </p:sp>
          <p:sp>
            <p:nvSpPr>
              <p:cNvPr id="404" name="Google Shape;404;p46"/>
              <p:cNvSpPr/>
              <p:nvPr/>
            </p:nvSpPr>
            <p:spPr>
              <a:xfrm>
                <a:off x="10012201" y="1298692"/>
                <a:ext cx="1826400" cy="608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1200"/>
                  <a:buFont typeface="Calibri"/>
                  <a:buNone/>
                </a:pPr>
                <a:r>
                  <a:rPr b="1" lang="en" sz="1400" u="none" cap="none" strike="noStrike">
                    <a:solidFill>
                      <a:srgbClr val="4B4B4B"/>
                    </a:solidFill>
                    <a:latin typeface="Calibri"/>
                    <a:ea typeface="Calibri"/>
                    <a:cs typeface="Calibri"/>
                    <a:sym typeface="Calibri"/>
                  </a:rPr>
                  <a:t>Design Criteria</a:t>
                </a:r>
                <a:endParaRPr sz="1200"/>
              </a:p>
            </p:txBody>
          </p:sp>
        </p:grpSp>
        <p:grpSp>
          <p:nvGrpSpPr>
            <p:cNvPr id="405" name="Google Shape;405;p46"/>
            <p:cNvGrpSpPr/>
            <p:nvPr/>
          </p:nvGrpSpPr>
          <p:grpSpPr>
            <a:xfrm>
              <a:off x="2264942" y="1624848"/>
              <a:ext cx="3723394" cy="995544"/>
              <a:chOff x="3257767" y="2930288"/>
              <a:chExt cx="4396498" cy="1175515"/>
            </a:xfrm>
          </p:grpSpPr>
          <p:grpSp>
            <p:nvGrpSpPr>
              <p:cNvPr id="406" name="Google Shape;406;p46"/>
              <p:cNvGrpSpPr/>
              <p:nvPr/>
            </p:nvGrpSpPr>
            <p:grpSpPr>
              <a:xfrm>
                <a:off x="3257767" y="2930288"/>
                <a:ext cx="4396498" cy="1175515"/>
                <a:chOff x="4462305" y="2889317"/>
                <a:chExt cx="3284400" cy="1175515"/>
              </a:xfrm>
            </p:grpSpPr>
            <p:grpSp>
              <p:nvGrpSpPr>
                <p:cNvPr id="407" name="Google Shape;407;p46"/>
                <p:cNvGrpSpPr/>
                <p:nvPr/>
              </p:nvGrpSpPr>
              <p:grpSpPr>
                <a:xfrm>
                  <a:off x="4462305" y="2889317"/>
                  <a:ext cx="3284400" cy="1175515"/>
                  <a:chOff x="4363167" y="2740268"/>
                  <a:chExt cx="3284400" cy="1351944"/>
                </a:xfrm>
              </p:grpSpPr>
              <p:sp>
                <p:nvSpPr>
                  <p:cNvPr id="408" name="Google Shape;408;p46"/>
                  <p:cNvSpPr/>
                  <p:nvPr/>
                </p:nvSpPr>
                <p:spPr>
                  <a:xfrm>
                    <a:off x="4657660" y="2797412"/>
                    <a:ext cx="2710200" cy="1294800"/>
                  </a:xfrm>
                  <a:prstGeom prst="roundRect">
                    <a:avLst>
                      <a:gd fmla="val 16667" name="adj"/>
                    </a:avLst>
                  </a:prstGeom>
                  <a:solidFill>
                    <a:srgbClr val="FFFFFF"/>
                  </a:solidFill>
                  <a:ln cap="flat" cmpd="sng" w="38100">
                    <a:solidFill>
                      <a:schemeClr val="accent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4B4B4B"/>
                      </a:solidFill>
                      <a:latin typeface="Calibri"/>
                      <a:ea typeface="Calibri"/>
                      <a:cs typeface="Calibri"/>
                      <a:sym typeface="Calibri"/>
                    </a:endParaRPr>
                  </a:p>
                </p:txBody>
              </p:sp>
              <p:sp>
                <p:nvSpPr>
                  <p:cNvPr id="409" name="Google Shape;409;p46"/>
                  <p:cNvSpPr txBox="1"/>
                  <p:nvPr/>
                </p:nvSpPr>
                <p:spPr>
                  <a:xfrm>
                    <a:off x="4363167" y="2740268"/>
                    <a:ext cx="3284400" cy="386700"/>
                  </a:xfrm>
                  <a:prstGeom prst="rect">
                    <a:avLst/>
                  </a:prstGeom>
                  <a:noFill/>
                  <a:ln>
                    <a:noFill/>
                  </a:ln>
                </p:spPr>
                <p:txBody>
                  <a:bodyPr anchorCtr="0" anchor="t" bIns="34275" lIns="68575" spcFirstLastPara="1" rIns="68575" wrap="square" tIns="34275">
                    <a:spAutoFit/>
                  </a:bodyPr>
                  <a:lstStyle/>
                  <a:p>
                    <a:pPr indent="0" lvl="1" marL="0" marR="0" rtl="0" algn="ctr">
                      <a:lnSpc>
                        <a:spcPct val="100000"/>
                      </a:lnSpc>
                      <a:spcBef>
                        <a:spcPts val="0"/>
                      </a:spcBef>
                      <a:spcAft>
                        <a:spcPts val="0"/>
                      </a:spcAft>
                      <a:buClr>
                        <a:srgbClr val="4B4B4B"/>
                      </a:buClr>
                      <a:buSzPts val="1400"/>
                      <a:buFont typeface="Calibri"/>
                      <a:buNone/>
                    </a:pPr>
                    <a:r>
                      <a:rPr b="1" i="0" lang="en" sz="1400" u="none" cap="none" strike="noStrike">
                        <a:solidFill>
                          <a:srgbClr val="4B4B4B"/>
                        </a:solidFill>
                        <a:latin typeface="Calibri"/>
                        <a:ea typeface="Calibri"/>
                        <a:cs typeface="Calibri"/>
                        <a:sym typeface="Calibri"/>
                      </a:rPr>
                      <a:t>Generative Molecular Design</a:t>
                    </a:r>
                    <a:endParaRPr sz="1400"/>
                  </a:p>
                </p:txBody>
              </p:sp>
            </p:grpSp>
            <p:sp>
              <p:nvSpPr>
                <p:cNvPr id="410" name="Google Shape;410;p46"/>
                <p:cNvSpPr/>
                <p:nvPr/>
              </p:nvSpPr>
              <p:spPr>
                <a:xfrm>
                  <a:off x="4462305" y="3752348"/>
                  <a:ext cx="32844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4B4B4B"/>
                    </a:buClr>
                    <a:buSzPts val="900"/>
                    <a:buFont typeface="Calibri"/>
                    <a:buNone/>
                  </a:pPr>
                  <a:r>
                    <a:rPr b="0" i="1" lang="en" sz="1100" u="none" cap="none" strike="noStrike">
                      <a:solidFill>
                        <a:srgbClr val="4B4B4B"/>
                      </a:solidFill>
                      <a:latin typeface="Calibri"/>
                      <a:ea typeface="Calibri"/>
                      <a:cs typeface="Calibri"/>
                      <a:sym typeface="Calibri"/>
                    </a:rPr>
                    <a:t>proposes new molecules with optimized properties </a:t>
                  </a:r>
                  <a:endParaRPr sz="1100"/>
                </a:p>
              </p:txBody>
            </p:sp>
          </p:grpSp>
          <p:grpSp>
            <p:nvGrpSpPr>
              <p:cNvPr id="411" name="Google Shape;411;p46"/>
              <p:cNvGrpSpPr/>
              <p:nvPr/>
            </p:nvGrpSpPr>
            <p:grpSpPr>
              <a:xfrm>
                <a:off x="4576083" y="3221401"/>
                <a:ext cx="1697915" cy="656595"/>
                <a:chOff x="4406362" y="2806700"/>
                <a:chExt cx="2280305" cy="700742"/>
              </a:xfrm>
            </p:grpSpPr>
            <p:pic>
              <p:nvPicPr>
                <p:cNvPr id="412" name="Google Shape;412;p46"/>
                <p:cNvPicPr preferRelativeResize="0"/>
                <p:nvPr/>
              </p:nvPicPr>
              <p:blipFill rotWithShape="1">
                <a:blip r:embed="rId5">
                  <a:alphaModFix/>
                </a:blip>
                <a:srcRect b="0" l="0" r="0" t="0"/>
                <a:stretch/>
              </p:blipFill>
              <p:spPr>
                <a:xfrm flipH="1">
                  <a:off x="6253685" y="2937818"/>
                  <a:ext cx="432982" cy="421280"/>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4845050" y="2806700"/>
                  <a:ext cx="1408635" cy="700742"/>
                </a:xfrm>
                <a:prstGeom prst="rect">
                  <a:avLst/>
                </a:prstGeom>
                <a:noFill/>
                <a:ln>
                  <a:noFill/>
                </a:ln>
              </p:spPr>
            </p:pic>
            <p:pic>
              <p:nvPicPr>
                <p:cNvPr id="414" name="Google Shape;414;p46"/>
                <p:cNvPicPr preferRelativeResize="0"/>
                <p:nvPr/>
              </p:nvPicPr>
              <p:blipFill rotWithShape="1">
                <a:blip r:embed="rId7">
                  <a:alphaModFix/>
                </a:blip>
                <a:srcRect b="0" l="0" r="0" t="0"/>
                <a:stretch/>
              </p:blipFill>
              <p:spPr>
                <a:xfrm rot="10800000">
                  <a:off x="4406362" y="2926548"/>
                  <a:ext cx="408831" cy="420624"/>
                </a:xfrm>
                <a:prstGeom prst="rect">
                  <a:avLst/>
                </a:prstGeom>
                <a:noFill/>
                <a:ln>
                  <a:noFill/>
                </a:ln>
              </p:spPr>
            </p:pic>
          </p:grpSp>
        </p:grpSp>
      </p:grpSp>
    </p:spTree>
  </p:cSld>
  <p:clrMapOvr>
    <a:masterClrMapping/>
  </p:clrMapOvr>
</p:sld>
</file>

<file path=ppt/theme/theme1.xml><?xml version="1.0" encoding="utf-8"?>
<a:theme xmlns:a="http://schemas.openxmlformats.org/drawingml/2006/main" xmlns:r="http://schemas.openxmlformats.org/officeDocument/2006/relationships" name="ATOM Theme">
  <a:themeElements>
    <a:clrScheme name="ATOM Color Palette">
      <a:dk1>
        <a:srgbClr val="4B4B4B"/>
      </a:dk1>
      <a:lt1>
        <a:srgbClr val="FFFFFF"/>
      </a:lt1>
      <a:dk2>
        <a:srgbClr val="7682A4"/>
      </a:dk2>
      <a:lt2>
        <a:srgbClr val="A7DDD8"/>
      </a:lt2>
      <a:accent1>
        <a:srgbClr val="353C50"/>
      </a:accent1>
      <a:accent2>
        <a:srgbClr val="6C4990"/>
      </a:accent2>
      <a:accent3>
        <a:srgbClr val="BD206B"/>
      </a:accent3>
      <a:accent4>
        <a:srgbClr val="EA2127"/>
      </a:accent4>
      <a:accent5>
        <a:srgbClr val="6DC7BE"/>
      </a:accent5>
      <a:accent6>
        <a:srgbClr val="FFC012"/>
      </a:accent6>
      <a:hlink>
        <a:srgbClr val="BD206B"/>
      </a:hlink>
      <a:folHlink>
        <a:srgbClr val="6C4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